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81" r:id="rId6"/>
    <p:sldId id="262" r:id="rId7"/>
    <p:sldId id="263" r:id="rId8"/>
    <p:sldId id="268" r:id="rId9"/>
    <p:sldId id="267" r:id="rId10"/>
    <p:sldId id="265" r:id="rId11"/>
    <p:sldId id="269" r:id="rId12"/>
    <p:sldId id="264" r:id="rId13"/>
    <p:sldId id="261" r:id="rId14"/>
    <p:sldId id="270" r:id="rId15"/>
    <p:sldId id="28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3" r:id="rId27"/>
    <p:sldId id="284" r:id="rId28"/>
    <p:sldId id="285" r:id="rId29"/>
    <p:sldId id="292" r:id="rId30"/>
    <p:sldId id="287" r:id="rId31"/>
    <p:sldId id="288" r:id="rId32"/>
    <p:sldId id="293" r:id="rId33"/>
    <p:sldId id="289" r:id="rId34"/>
    <p:sldId id="290" r:id="rId35"/>
    <p:sldId id="291" r:id="rId3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D105-2466-4362-A609-5BD32289A592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7FF-FD89-4431-AFCD-437C9B5387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678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D105-2466-4362-A609-5BD32289A592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7FF-FD89-4431-AFCD-437C9B5387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65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D105-2466-4362-A609-5BD32289A592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7FF-FD89-4431-AFCD-437C9B5387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616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D105-2466-4362-A609-5BD32289A592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7FF-FD89-4431-AFCD-437C9B5387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60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D105-2466-4362-A609-5BD32289A592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7FF-FD89-4431-AFCD-437C9B5387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55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D105-2466-4362-A609-5BD32289A592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7FF-FD89-4431-AFCD-437C9B5387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52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D105-2466-4362-A609-5BD32289A592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7FF-FD89-4431-AFCD-437C9B5387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11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D105-2466-4362-A609-5BD32289A592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7FF-FD89-4431-AFCD-437C9B5387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68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D105-2466-4362-A609-5BD32289A592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7FF-FD89-4431-AFCD-437C9B5387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0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D105-2466-4362-A609-5BD32289A592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7FF-FD89-4431-AFCD-437C9B5387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93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D105-2466-4362-A609-5BD32289A592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7FF-FD89-4431-AFCD-437C9B5387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928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3D105-2466-4362-A609-5BD32289A592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6B7FF-FD89-4431-AFCD-437C9B5387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191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Análisis de Costos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Métodos de Valuación de Inventarios</a:t>
            </a:r>
            <a:br>
              <a:rPr lang="es-MX" dirty="0" smtClean="0"/>
            </a:br>
            <a:r>
              <a:rPr lang="es-MX" dirty="0" smtClean="0"/>
              <a:t>(</a:t>
            </a:r>
            <a:r>
              <a:rPr lang="es-MX" dirty="0" err="1" smtClean="0"/>
              <a:t>peps</a:t>
            </a:r>
            <a:r>
              <a:rPr lang="es-MX" dirty="0" smtClean="0"/>
              <a:t>, </a:t>
            </a:r>
            <a:r>
              <a:rPr lang="es-MX" dirty="0" err="1" smtClean="0"/>
              <a:t>ueps</a:t>
            </a:r>
            <a:r>
              <a:rPr lang="es-MX" dirty="0" smtClean="0"/>
              <a:t>, promedios)</a:t>
            </a:r>
          </a:p>
          <a:p>
            <a:endParaRPr lang="es-MX" dirty="0"/>
          </a:p>
          <a:p>
            <a:r>
              <a:rPr lang="es-MX" dirty="0" smtClean="0"/>
              <a:t>CP. Fidel R. Alcocer Martínez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8966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PEPS</a:t>
            </a:r>
            <a:br>
              <a:rPr lang="es-MX" dirty="0" smtClean="0"/>
            </a:br>
            <a:r>
              <a:rPr lang="es-MX" dirty="0" smtClean="0"/>
              <a:t>(Primeras Entradas Primeras Salidas)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Este método define que el orden en que entran las mercancías, será el orden en que se valúen de salida.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426" y="2852754"/>
            <a:ext cx="9925200" cy="230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1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PEPS</a:t>
            </a:r>
            <a:br>
              <a:rPr lang="es-MX" dirty="0" smtClean="0"/>
            </a:br>
            <a:r>
              <a:rPr lang="es-MX" dirty="0" smtClean="0"/>
              <a:t>(Primeras Entradas Primeras Salidas)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CONCLUSIONES:</a:t>
            </a:r>
          </a:p>
          <a:p>
            <a:pPr lvl="1"/>
            <a:r>
              <a:rPr lang="es-MX" dirty="0" smtClean="0"/>
              <a:t>Este método define que el orden en que entran las mercancías, será el orden en que se valúen de salida.</a:t>
            </a:r>
          </a:p>
          <a:p>
            <a:pPr lvl="1"/>
            <a:r>
              <a:rPr lang="es-MX" dirty="0" smtClean="0"/>
              <a:t>En situaciones donde los costos van en aumento, los inventarios quedan a valores actuales, y las utilidades que se reportan no son reales.</a:t>
            </a:r>
          </a:p>
          <a:p>
            <a:pPr lvl="1"/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85651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Práctica PEPS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FEB 1- se compran 200 mesas a un costo unitario de $650</a:t>
            </a:r>
          </a:p>
          <a:p>
            <a:r>
              <a:rPr lang="es-MX" dirty="0" smtClean="0"/>
              <a:t>FEB 3- se compran 150 mesas a un costo unitario de $750</a:t>
            </a:r>
          </a:p>
          <a:p>
            <a:r>
              <a:rPr lang="es-MX" dirty="0" smtClean="0"/>
              <a:t>FEB 4- salen 150 mesas por venta</a:t>
            </a:r>
          </a:p>
          <a:p>
            <a:r>
              <a:rPr lang="es-MX" dirty="0" smtClean="0"/>
              <a:t>FEB 5- se compran 200 mesas a un costo unitario de $850</a:t>
            </a:r>
          </a:p>
          <a:p>
            <a:r>
              <a:rPr lang="es-MX" dirty="0" smtClean="0"/>
              <a:t>FEB 6- salen 200 mesas por venta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9348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40" y="676502"/>
            <a:ext cx="11649492" cy="49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8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99" y="672029"/>
            <a:ext cx="11649600" cy="490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73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UEPS</a:t>
            </a: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985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UEPS</a:t>
            </a:r>
            <a:br>
              <a:rPr lang="es-MX" dirty="0" smtClean="0"/>
            </a:br>
            <a:r>
              <a:rPr lang="es-MX" dirty="0" smtClean="0"/>
              <a:t>(Ultimas Entradas Primeras Salidas)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Este método define que primero saldrán las mercancías que recién han entrado.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A que costo registraremos la salida generada por las 40 unidades vendidas?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88219"/>
            <a:ext cx="9925200" cy="164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25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UEPS</a:t>
            </a:r>
            <a:br>
              <a:rPr lang="es-MX" dirty="0" smtClean="0"/>
            </a:br>
            <a:r>
              <a:rPr lang="es-MX" dirty="0" smtClean="0"/>
              <a:t>(Ultimas Entradas Primeras Salidas)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Este método define que primero saldrán las mercancías que recién han entrado.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67909"/>
            <a:ext cx="9925200" cy="186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896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UEPS</a:t>
            </a:r>
            <a:br>
              <a:rPr lang="es-MX" dirty="0" smtClean="0"/>
            </a:br>
            <a:r>
              <a:rPr lang="es-MX" dirty="0" smtClean="0"/>
              <a:t>(Ultimas Entradas Primeras Salidas)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Este método define que primero saldrán las mercancías que recién han entrado.</a:t>
            </a:r>
          </a:p>
          <a:p>
            <a:r>
              <a:rPr lang="es-MX" dirty="0" smtClean="0"/>
              <a:t>El efecto resultante es que los inventarios se van quedando a un valor antiguo, que ya no es el real, pero los costos por las ventas si dejan la utilidad actual.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408" y="3809069"/>
            <a:ext cx="4338329" cy="222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22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UEPS</a:t>
            </a:r>
            <a:br>
              <a:rPr lang="es-MX" dirty="0" smtClean="0"/>
            </a:br>
            <a:r>
              <a:rPr lang="es-MX" dirty="0" smtClean="0"/>
              <a:t>(Ultimas Entradas Primeras Salidas)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Este método define que primero saldrán las mercancías que recién han entrado.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Y si ahora se venden 70 unidades que valores </a:t>
            </a:r>
            <a:r>
              <a:rPr lang="es-MX" dirty="0" err="1" smtClean="0"/>
              <a:t>aplicariamos</a:t>
            </a:r>
            <a:r>
              <a:rPr lang="es-MX" dirty="0" smtClean="0"/>
              <a:t>?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67909"/>
            <a:ext cx="9925200" cy="186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5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Importancia de la valuación de los inventarios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Conocer el valor del inventario, permite tener una base para la fijación del precio de venta y por supuesto de la utilidad a obtener por cada artículo vendido.</a:t>
            </a:r>
          </a:p>
          <a:p>
            <a:pPr marL="0" indent="0">
              <a:buNone/>
            </a:pPr>
            <a:r>
              <a:rPr lang="es-MX" dirty="0" smtClean="0"/>
              <a:t>Ejemplo: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Si valuamos que el producto a vender nos costó $60.00 y queremos una ganancia del 60%, ¿Cuál es el precio de venta?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Si posteriormente de venderlo comprobamos que el costo usado era incorrecto y asciende a $80.00. Determine que porcentaje de ganancia se obtuvo realmente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0996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UEPS</a:t>
            </a:r>
            <a:br>
              <a:rPr lang="es-MX" dirty="0" smtClean="0"/>
            </a:br>
            <a:r>
              <a:rPr lang="es-MX" dirty="0" smtClean="0"/>
              <a:t>(Ultimas Entradas Primeras Salidas)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Este método define que primero saldrán las mercancías que recién han entrado.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073087"/>
            <a:ext cx="9925200" cy="230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820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UEPS</a:t>
            </a:r>
            <a:br>
              <a:rPr lang="es-MX" dirty="0" smtClean="0"/>
            </a:br>
            <a:r>
              <a:rPr lang="es-MX" dirty="0" smtClean="0"/>
              <a:t>(Ultimas Entradas Primeras Salidas)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CONCLUSIONES:</a:t>
            </a:r>
          </a:p>
          <a:p>
            <a:pPr lvl="1"/>
            <a:r>
              <a:rPr lang="es-MX" dirty="0" smtClean="0"/>
              <a:t>Este método define que primero saldrán las mercancías que recién han entrado.</a:t>
            </a:r>
          </a:p>
          <a:p>
            <a:pPr lvl="1"/>
            <a:r>
              <a:rPr lang="es-MX" dirty="0" smtClean="0"/>
              <a:t>En situaciones donde los costos de adquisición van a la alza, los inventarios quedan subvaluados, pero las utilidades reflejan los valores reales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2592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Práctica UEPS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FEB 1- se compran 200 mesas a un costo unitario de $650</a:t>
            </a:r>
          </a:p>
          <a:p>
            <a:r>
              <a:rPr lang="es-MX" dirty="0" smtClean="0"/>
              <a:t>FEB 3- se compran 150 mesas a un costo unitario de $750</a:t>
            </a:r>
          </a:p>
          <a:p>
            <a:r>
              <a:rPr lang="es-MX" dirty="0" smtClean="0"/>
              <a:t>FEB 4- salen 150 mesas por venta</a:t>
            </a:r>
          </a:p>
          <a:p>
            <a:r>
              <a:rPr lang="es-MX" dirty="0" smtClean="0"/>
              <a:t>FEB 5- se compran 200 mesas a un costo unitario de $850</a:t>
            </a:r>
          </a:p>
          <a:p>
            <a:r>
              <a:rPr lang="es-MX" dirty="0" smtClean="0"/>
              <a:t>FEB 6- salen 200 mesas por venta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3507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41" y="1255923"/>
            <a:ext cx="11524999" cy="443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76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04" y="1260397"/>
            <a:ext cx="11523600" cy="443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277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PROMEDIOS</a:t>
            </a: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7236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PROMEDIOS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Este método define que a medida que entran mercancías se calculará un nuevo costo promedio que regirá para las salidas subsecuentes.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A que costo registraremos la salida generada por las 40 unidades vendidas?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67881"/>
            <a:ext cx="9925200" cy="164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23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PROMEDIO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Este método define que a medida que entran mercancías se calculará un nuevo costo promedio que regirá para las salidas subsecuentes.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903231"/>
            <a:ext cx="9925200" cy="186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18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PROMEDIO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Este método define que a medida que entran mercancías se calculará un nuevo costo promedio que regirá para las salidas subsecuentes.</a:t>
            </a:r>
          </a:p>
          <a:p>
            <a:r>
              <a:rPr lang="es-MX" dirty="0" smtClean="0"/>
              <a:t>El efecto resultante es que tanto el inventario como los costos de las ventas reflejaran un valor similar, sin embargo la utilidad calculada no representa valores actuales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003" y="4001294"/>
            <a:ext cx="5059525" cy="259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008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PROMEDIO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Este método define que a medida que entran mercancías se calculará un nuevo costo promedio que regirá para las salidas subsecuentes.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Y si ahora se venden 70 piezas que valores aplicaríamos?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903231"/>
            <a:ext cx="9925200" cy="186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Importancia de la valuación de los inventarios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MX" dirty="0" smtClean="0"/>
              <a:t>La valuación correcta del inventario permite conocer el importe de dinero que representa el STOCK o inventario existente en cierta fecha y tomar las previsiones para su reposición en situaciones de incrementos de precios.</a:t>
            </a:r>
          </a:p>
          <a:p>
            <a:pPr marL="0" indent="0">
              <a:buNone/>
            </a:pPr>
            <a:r>
              <a:rPr lang="es-MX" dirty="0" smtClean="0"/>
              <a:t>Ejemplo: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Si la empresa ha adquirido durante el año 200,000 unidades del producto que comercializamos, y enajenó 115,000, cual será el valor del inventario final existente, si fueron adquiridas por la empresa a $11.00 cada una.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	Si el producto es de importación y su costo de adquisición fue originalmente de $1 dólar, que valor de reposición tendrá actualmente si el dólar está a $18.50 pesos por dólar.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0168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PROMEDIO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Este método define que a medida que entran mercancías se calculará un nuevo costo promedio que regirá para las salidas subsecuentes.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136889"/>
            <a:ext cx="9925200" cy="208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604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PROMEDIO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CONCLUSIONES:</a:t>
            </a:r>
          </a:p>
          <a:p>
            <a:pPr lvl="1"/>
            <a:r>
              <a:rPr lang="es-MX" dirty="0" smtClean="0"/>
              <a:t>Este método define que a medida que entran mercancías se calculará un nuevo costo promedio que regirá para las salidas subsecuentes.</a:t>
            </a:r>
          </a:p>
          <a:p>
            <a:pPr lvl="1"/>
            <a:r>
              <a:rPr lang="es-MX" dirty="0" smtClean="0"/>
              <a:t>En situaciones donde los costos van en aumento, los inventarios se van actualizando de manera ponderada y las utilidades tienden a mostrar valores cercanos a los actualizados.</a:t>
            </a:r>
          </a:p>
          <a:p>
            <a:pPr lvl="1"/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0657773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Comparación entre</a:t>
            </a:r>
            <a:br>
              <a:rPr lang="es-MX" dirty="0" smtClean="0"/>
            </a:br>
            <a:r>
              <a:rPr lang="es-MX" dirty="0" smtClean="0"/>
              <a:t>PEPS, UEPS, PROMEDIOS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1499" y="4508070"/>
            <a:ext cx="4338000" cy="222800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508070"/>
            <a:ext cx="4338329" cy="222817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7000" y="1966475"/>
            <a:ext cx="4338000" cy="219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418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Práctica PROMEDIOS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FEB 1- se compran 200 mesas a un costo unitario de $650</a:t>
            </a:r>
          </a:p>
          <a:p>
            <a:r>
              <a:rPr lang="es-MX" dirty="0" smtClean="0"/>
              <a:t>FEB 3- se compran 150 mesas a un costo unitario de $750</a:t>
            </a:r>
          </a:p>
          <a:p>
            <a:r>
              <a:rPr lang="es-MX" dirty="0" smtClean="0"/>
              <a:t>FEB 4- salen 150 mesas por venta</a:t>
            </a:r>
          </a:p>
          <a:p>
            <a:r>
              <a:rPr lang="es-MX" dirty="0" smtClean="0"/>
              <a:t>FEB 5- se compran 200 mesas a un costo unitario de $850</a:t>
            </a:r>
          </a:p>
          <a:p>
            <a:r>
              <a:rPr lang="es-MX" dirty="0" smtClean="0"/>
              <a:t>FEB 6- salen 200 mesas por venta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2130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250825" y="676275"/>
            <a:ext cx="12717463" cy="5222876"/>
            <a:chOff x="158" y="426"/>
            <a:chExt cx="8011" cy="3290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64" y="426"/>
              <a:ext cx="7338" cy="3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64" y="426"/>
              <a:ext cx="7338" cy="2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497" y="426"/>
              <a:ext cx="672" cy="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64" y="683"/>
              <a:ext cx="8005" cy="3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64" y="1044"/>
              <a:ext cx="4005" cy="36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164" y="1044"/>
              <a:ext cx="1338" cy="36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497" y="1044"/>
              <a:ext cx="2005" cy="36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7497" y="1044"/>
              <a:ext cx="672" cy="3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64" y="1405"/>
              <a:ext cx="3339" cy="21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497" y="1405"/>
              <a:ext cx="672" cy="2134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4164" y="1405"/>
              <a:ext cx="2672" cy="21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6830" y="1405"/>
              <a:ext cx="672" cy="2134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7497" y="1405"/>
              <a:ext cx="672" cy="21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64" y="3533"/>
              <a:ext cx="8005" cy="1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86" y="695"/>
              <a:ext cx="59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ARTÍCULO: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519" y="695"/>
              <a:ext cx="50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UNIDAD: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36" y="1233"/>
              <a:ext cx="40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FECHA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986" y="1233"/>
              <a:ext cx="43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POLIZA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531" y="1233"/>
              <a:ext cx="67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OPERACIÓN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231" y="1233"/>
              <a:ext cx="62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ENTRADAS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958" y="1233"/>
              <a:ext cx="49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SALIDAS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3542" y="1233"/>
              <a:ext cx="66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EXISTENCIA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247" y="1233"/>
              <a:ext cx="58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UNITARIO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852" y="1233"/>
              <a:ext cx="64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altLang="es-MX" sz="1700" b="1" dirty="0" smtClean="0">
                  <a:solidFill>
                    <a:srgbClr val="FFFFFF"/>
                  </a:solidFill>
                  <a:latin typeface="Calibri" panose="020F0502020204030204" pitchFamily="34" charset="0"/>
                </a:rPr>
                <a:t>PROMEDIO</a:t>
              </a:r>
              <a:endParaRPr kumimoji="0" lang="es-MX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5702" y="1233"/>
              <a:ext cx="33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DEBE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6330" y="1233"/>
              <a:ext cx="417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HABER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6997" y="1233"/>
              <a:ext cx="41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SALDO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2903" y="1056"/>
              <a:ext cx="60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UNIDADES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858" y="1056"/>
              <a:ext cx="69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REFERENCIA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630" y="1056"/>
              <a:ext cx="47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COSTOS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6269" y="1056"/>
              <a:ext cx="53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VALORES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3003" y="444"/>
              <a:ext cx="181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2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TARJETA DE ALMACEN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64" y="42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7497" y="426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831" y="426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497" y="42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2164" y="426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2830" y="42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3497" y="42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4164" y="426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836" y="683"/>
              <a:ext cx="40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836" y="683"/>
              <a:ext cx="400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4830" y="42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5497" y="426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6163" y="42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6830" y="42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6169" y="683"/>
              <a:ext cx="13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6169" y="683"/>
              <a:ext cx="133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831" y="683"/>
              <a:ext cx="0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831" y="683"/>
              <a:ext cx="5" cy="1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836" y="860"/>
              <a:ext cx="40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836" y="860"/>
              <a:ext cx="400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auto">
            <a:xfrm>
              <a:off x="4830" y="689"/>
              <a:ext cx="0" cy="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4830" y="689"/>
              <a:ext cx="6" cy="1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6163" y="683"/>
              <a:ext cx="0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6163" y="683"/>
              <a:ext cx="6" cy="1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6169" y="860"/>
              <a:ext cx="13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6169" y="860"/>
              <a:ext cx="133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auto">
            <a:xfrm>
              <a:off x="7497" y="689"/>
              <a:ext cx="0" cy="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7497" y="689"/>
              <a:ext cx="5" cy="1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170" y="1038"/>
              <a:ext cx="73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70" y="1221"/>
              <a:ext cx="19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170" y="1221"/>
              <a:ext cx="19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>
              <a:off x="2169" y="1221"/>
              <a:ext cx="19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2169" y="1221"/>
              <a:ext cx="1989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auto">
            <a:xfrm>
              <a:off x="4169" y="1221"/>
              <a:ext cx="1322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4169" y="1221"/>
              <a:ext cx="1322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auto">
            <a:xfrm>
              <a:off x="5502" y="1221"/>
              <a:ext cx="19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5502" y="1221"/>
              <a:ext cx="1989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5" name="Rectangle 73"/>
            <p:cNvSpPr>
              <a:spLocks noChangeArrowheads="1"/>
            </p:cNvSpPr>
            <p:nvPr/>
          </p:nvSpPr>
          <p:spPr bwMode="auto">
            <a:xfrm>
              <a:off x="158" y="1038"/>
              <a:ext cx="12" cy="3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>
              <a:off x="831" y="1227"/>
              <a:ext cx="0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7" name="Rectangle 75"/>
            <p:cNvSpPr>
              <a:spLocks noChangeArrowheads="1"/>
            </p:cNvSpPr>
            <p:nvPr/>
          </p:nvSpPr>
          <p:spPr bwMode="auto">
            <a:xfrm>
              <a:off x="831" y="1227"/>
              <a:ext cx="5" cy="1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auto">
            <a:xfrm>
              <a:off x="1497" y="1227"/>
              <a:ext cx="0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9" name="Rectangle 77"/>
            <p:cNvSpPr>
              <a:spLocks noChangeArrowheads="1"/>
            </p:cNvSpPr>
            <p:nvPr/>
          </p:nvSpPr>
          <p:spPr bwMode="auto">
            <a:xfrm>
              <a:off x="1497" y="1227"/>
              <a:ext cx="6" cy="1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0" name="Rectangle 78"/>
            <p:cNvSpPr>
              <a:spLocks noChangeArrowheads="1"/>
            </p:cNvSpPr>
            <p:nvPr/>
          </p:nvSpPr>
          <p:spPr bwMode="auto">
            <a:xfrm>
              <a:off x="2158" y="1050"/>
              <a:ext cx="11" cy="36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auto">
            <a:xfrm>
              <a:off x="2830" y="1227"/>
              <a:ext cx="0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2" name="Rectangle 80"/>
            <p:cNvSpPr>
              <a:spLocks noChangeArrowheads="1"/>
            </p:cNvSpPr>
            <p:nvPr/>
          </p:nvSpPr>
          <p:spPr bwMode="auto">
            <a:xfrm>
              <a:off x="2830" y="1227"/>
              <a:ext cx="6" cy="1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3497" y="1227"/>
              <a:ext cx="0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4" name="Rectangle 82"/>
            <p:cNvSpPr>
              <a:spLocks noChangeArrowheads="1"/>
            </p:cNvSpPr>
            <p:nvPr/>
          </p:nvSpPr>
          <p:spPr bwMode="auto">
            <a:xfrm>
              <a:off x="3497" y="1227"/>
              <a:ext cx="6" cy="1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4158" y="1050"/>
              <a:ext cx="11" cy="36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6" name="Line 84"/>
            <p:cNvSpPr>
              <a:spLocks noChangeShapeType="1"/>
            </p:cNvSpPr>
            <p:nvPr/>
          </p:nvSpPr>
          <p:spPr bwMode="auto">
            <a:xfrm>
              <a:off x="4830" y="1227"/>
              <a:ext cx="0" cy="17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7" name="Rectangle 85"/>
            <p:cNvSpPr>
              <a:spLocks noChangeArrowheads="1"/>
            </p:cNvSpPr>
            <p:nvPr/>
          </p:nvSpPr>
          <p:spPr bwMode="auto">
            <a:xfrm>
              <a:off x="4830" y="1227"/>
              <a:ext cx="6" cy="1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8" name="Rectangle 86"/>
            <p:cNvSpPr>
              <a:spLocks noChangeArrowheads="1"/>
            </p:cNvSpPr>
            <p:nvPr/>
          </p:nvSpPr>
          <p:spPr bwMode="auto">
            <a:xfrm>
              <a:off x="5491" y="1050"/>
              <a:ext cx="11" cy="36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9" name="Line 87"/>
            <p:cNvSpPr>
              <a:spLocks noChangeShapeType="1"/>
            </p:cNvSpPr>
            <p:nvPr/>
          </p:nvSpPr>
          <p:spPr bwMode="auto">
            <a:xfrm>
              <a:off x="6163" y="1227"/>
              <a:ext cx="0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0" name="Rectangle 88"/>
            <p:cNvSpPr>
              <a:spLocks noChangeArrowheads="1"/>
            </p:cNvSpPr>
            <p:nvPr/>
          </p:nvSpPr>
          <p:spPr bwMode="auto">
            <a:xfrm>
              <a:off x="6163" y="1227"/>
              <a:ext cx="6" cy="1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auto">
            <a:xfrm>
              <a:off x="6830" y="1227"/>
              <a:ext cx="0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2" name="Rectangle 90"/>
            <p:cNvSpPr>
              <a:spLocks noChangeArrowheads="1"/>
            </p:cNvSpPr>
            <p:nvPr/>
          </p:nvSpPr>
          <p:spPr bwMode="auto">
            <a:xfrm>
              <a:off x="6830" y="1227"/>
              <a:ext cx="6" cy="1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70" y="1398"/>
              <a:ext cx="733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7491" y="1050"/>
              <a:ext cx="11" cy="36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auto">
            <a:xfrm>
              <a:off x="170" y="1582"/>
              <a:ext cx="73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170" y="1582"/>
              <a:ext cx="733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7" name="Line 95"/>
            <p:cNvSpPr>
              <a:spLocks noChangeShapeType="1"/>
            </p:cNvSpPr>
            <p:nvPr/>
          </p:nvSpPr>
          <p:spPr bwMode="auto">
            <a:xfrm>
              <a:off x="170" y="1759"/>
              <a:ext cx="73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170" y="1759"/>
              <a:ext cx="733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9" name="Line 97"/>
            <p:cNvSpPr>
              <a:spLocks noChangeShapeType="1"/>
            </p:cNvSpPr>
            <p:nvPr/>
          </p:nvSpPr>
          <p:spPr bwMode="auto">
            <a:xfrm>
              <a:off x="170" y="1937"/>
              <a:ext cx="73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0" name="Rectangle 98"/>
            <p:cNvSpPr>
              <a:spLocks noChangeArrowheads="1"/>
            </p:cNvSpPr>
            <p:nvPr/>
          </p:nvSpPr>
          <p:spPr bwMode="auto">
            <a:xfrm>
              <a:off x="170" y="1937"/>
              <a:ext cx="733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1" name="Line 99"/>
            <p:cNvSpPr>
              <a:spLocks noChangeShapeType="1"/>
            </p:cNvSpPr>
            <p:nvPr/>
          </p:nvSpPr>
          <p:spPr bwMode="auto">
            <a:xfrm>
              <a:off x="170" y="2114"/>
              <a:ext cx="73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2" name="Rectangle 100"/>
            <p:cNvSpPr>
              <a:spLocks noChangeArrowheads="1"/>
            </p:cNvSpPr>
            <p:nvPr/>
          </p:nvSpPr>
          <p:spPr bwMode="auto">
            <a:xfrm>
              <a:off x="170" y="2114"/>
              <a:ext cx="733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" name="Line 101"/>
            <p:cNvSpPr>
              <a:spLocks noChangeShapeType="1"/>
            </p:cNvSpPr>
            <p:nvPr/>
          </p:nvSpPr>
          <p:spPr bwMode="auto">
            <a:xfrm>
              <a:off x="170" y="2291"/>
              <a:ext cx="73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" name="Rectangle 102"/>
            <p:cNvSpPr>
              <a:spLocks noChangeArrowheads="1"/>
            </p:cNvSpPr>
            <p:nvPr/>
          </p:nvSpPr>
          <p:spPr bwMode="auto">
            <a:xfrm>
              <a:off x="170" y="2291"/>
              <a:ext cx="733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5" name="Line 103"/>
            <p:cNvSpPr>
              <a:spLocks noChangeShapeType="1"/>
            </p:cNvSpPr>
            <p:nvPr/>
          </p:nvSpPr>
          <p:spPr bwMode="auto">
            <a:xfrm>
              <a:off x="170" y="2469"/>
              <a:ext cx="73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6" name="Rectangle 104"/>
            <p:cNvSpPr>
              <a:spLocks noChangeArrowheads="1"/>
            </p:cNvSpPr>
            <p:nvPr/>
          </p:nvSpPr>
          <p:spPr bwMode="auto">
            <a:xfrm>
              <a:off x="170" y="2469"/>
              <a:ext cx="733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auto">
            <a:xfrm>
              <a:off x="170" y="2646"/>
              <a:ext cx="73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8" name="Rectangle 106"/>
            <p:cNvSpPr>
              <a:spLocks noChangeArrowheads="1"/>
            </p:cNvSpPr>
            <p:nvPr/>
          </p:nvSpPr>
          <p:spPr bwMode="auto">
            <a:xfrm>
              <a:off x="170" y="2646"/>
              <a:ext cx="733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auto">
            <a:xfrm>
              <a:off x="170" y="2824"/>
              <a:ext cx="73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0" name="Rectangle 108"/>
            <p:cNvSpPr>
              <a:spLocks noChangeArrowheads="1"/>
            </p:cNvSpPr>
            <p:nvPr/>
          </p:nvSpPr>
          <p:spPr bwMode="auto">
            <a:xfrm>
              <a:off x="170" y="2824"/>
              <a:ext cx="733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>
              <a:off x="170" y="3001"/>
              <a:ext cx="73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2" name="Rectangle 110"/>
            <p:cNvSpPr>
              <a:spLocks noChangeArrowheads="1"/>
            </p:cNvSpPr>
            <p:nvPr/>
          </p:nvSpPr>
          <p:spPr bwMode="auto">
            <a:xfrm>
              <a:off x="170" y="3001"/>
              <a:ext cx="733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auto">
            <a:xfrm>
              <a:off x="170" y="3178"/>
              <a:ext cx="73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4" name="Rectangle 112"/>
            <p:cNvSpPr>
              <a:spLocks noChangeArrowheads="1"/>
            </p:cNvSpPr>
            <p:nvPr/>
          </p:nvSpPr>
          <p:spPr bwMode="auto">
            <a:xfrm>
              <a:off x="170" y="3178"/>
              <a:ext cx="733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5" name="Line 113"/>
            <p:cNvSpPr>
              <a:spLocks noChangeShapeType="1"/>
            </p:cNvSpPr>
            <p:nvPr/>
          </p:nvSpPr>
          <p:spPr bwMode="auto">
            <a:xfrm>
              <a:off x="170" y="3356"/>
              <a:ext cx="73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6" name="Rectangle 114"/>
            <p:cNvSpPr>
              <a:spLocks noChangeArrowheads="1"/>
            </p:cNvSpPr>
            <p:nvPr/>
          </p:nvSpPr>
          <p:spPr bwMode="auto">
            <a:xfrm>
              <a:off x="170" y="3356"/>
              <a:ext cx="733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7" name="Line 115"/>
            <p:cNvSpPr>
              <a:spLocks noChangeShapeType="1"/>
            </p:cNvSpPr>
            <p:nvPr/>
          </p:nvSpPr>
          <p:spPr bwMode="auto">
            <a:xfrm>
              <a:off x="164" y="1411"/>
              <a:ext cx="0" cy="21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8" name="Rectangle 116"/>
            <p:cNvSpPr>
              <a:spLocks noChangeArrowheads="1"/>
            </p:cNvSpPr>
            <p:nvPr/>
          </p:nvSpPr>
          <p:spPr bwMode="auto">
            <a:xfrm>
              <a:off x="164" y="1411"/>
              <a:ext cx="6" cy="2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9" name="Line 117"/>
            <p:cNvSpPr>
              <a:spLocks noChangeShapeType="1"/>
            </p:cNvSpPr>
            <p:nvPr/>
          </p:nvSpPr>
          <p:spPr bwMode="auto">
            <a:xfrm>
              <a:off x="831" y="1411"/>
              <a:ext cx="0" cy="21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0" name="Rectangle 118"/>
            <p:cNvSpPr>
              <a:spLocks noChangeArrowheads="1"/>
            </p:cNvSpPr>
            <p:nvPr/>
          </p:nvSpPr>
          <p:spPr bwMode="auto">
            <a:xfrm>
              <a:off x="831" y="1411"/>
              <a:ext cx="5" cy="2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1" name="Line 119"/>
            <p:cNvSpPr>
              <a:spLocks noChangeShapeType="1"/>
            </p:cNvSpPr>
            <p:nvPr/>
          </p:nvSpPr>
          <p:spPr bwMode="auto">
            <a:xfrm>
              <a:off x="1497" y="1411"/>
              <a:ext cx="0" cy="21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2" name="Rectangle 120"/>
            <p:cNvSpPr>
              <a:spLocks noChangeArrowheads="1"/>
            </p:cNvSpPr>
            <p:nvPr/>
          </p:nvSpPr>
          <p:spPr bwMode="auto">
            <a:xfrm>
              <a:off x="1497" y="1411"/>
              <a:ext cx="6" cy="2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3" name="Line 121"/>
            <p:cNvSpPr>
              <a:spLocks noChangeShapeType="1"/>
            </p:cNvSpPr>
            <p:nvPr/>
          </p:nvSpPr>
          <p:spPr bwMode="auto">
            <a:xfrm>
              <a:off x="2164" y="1411"/>
              <a:ext cx="0" cy="21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4" name="Rectangle 122"/>
            <p:cNvSpPr>
              <a:spLocks noChangeArrowheads="1"/>
            </p:cNvSpPr>
            <p:nvPr/>
          </p:nvSpPr>
          <p:spPr bwMode="auto">
            <a:xfrm>
              <a:off x="2164" y="1411"/>
              <a:ext cx="5" cy="2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auto">
            <a:xfrm>
              <a:off x="2830" y="1411"/>
              <a:ext cx="0" cy="21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6" name="Rectangle 124"/>
            <p:cNvSpPr>
              <a:spLocks noChangeArrowheads="1"/>
            </p:cNvSpPr>
            <p:nvPr/>
          </p:nvSpPr>
          <p:spPr bwMode="auto">
            <a:xfrm>
              <a:off x="2830" y="1411"/>
              <a:ext cx="6" cy="2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7" name="Line 125"/>
            <p:cNvSpPr>
              <a:spLocks noChangeShapeType="1"/>
            </p:cNvSpPr>
            <p:nvPr/>
          </p:nvSpPr>
          <p:spPr bwMode="auto">
            <a:xfrm>
              <a:off x="3497" y="1411"/>
              <a:ext cx="0" cy="21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8" name="Rectangle 126"/>
            <p:cNvSpPr>
              <a:spLocks noChangeArrowheads="1"/>
            </p:cNvSpPr>
            <p:nvPr/>
          </p:nvSpPr>
          <p:spPr bwMode="auto">
            <a:xfrm>
              <a:off x="3497" y="1411"/>
              <a:ext cx="6" cy="2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9" name="Line 127"/>
            <p:cNvSpPr>
              <a:spLocks noChangeShapeType="1"/>
            </p:cNvSpPr>
            <p:nvPr/>
          </p:nvSpPr>
          <p:spPr bwMode="auto">
            <a:xfrm>
              <a:off x="4164" y="1411"/>
              <a:ext cx="0" cy="21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0" name="Rectangle 128"/>
            <p:cNvSpPr>
              <a:spLocks noChangeArrowheads="1"/>
            </p:cNvSpPr>
            <p:nvPr/>
          </p:nvSpPr>
          <p:spPr bwMode="auto">
            <a:xfrm>
              <a:off x="4164" y="1411"/>
              <a:ext cx="5" cy="2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1" name="Line 129"/>
            <p:cNvSpPr>
              <a:spLocks noChangeShapeType="1"/>
            </p:cNvSpPr>
            <p:nvPr/>
          </p:nvSpPr>
          <p:spPr bwMode="auto">
            <a:xfrm>
              <a:off x="4830" y="1411"/>
              <a:ext cx="0" cy="21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2" name="Rectangle 130"/>
            <p:cNvSpPr>
              <a:spLocks noChangeArrowheads="1"/>
            </p:cNvSpPr>
            <p:nvPr/>
          </p:nvSpPr>
          <p:spPr bwMode="auto">
            <a:xfrm>
              <a:off x="4830" y="1411"/>
              <a:ext cx="6" cy="2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3" name="Line 131"/>
            <p:cNvSpPr>
              <a:spLocks noChangeShapeType="1"/>
            </p:cNvSpPr>
            <p:nvPr/>
          </p:nvSpPr>
          <p:spPr bwMode="auto">
            <a:xfrm>
              <a:off x="5497" y="1411"/>
              <a:ext cx="0" cy="21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4" name="Rectangle 132"/>
            <p:cNvSpPr>
              <a:spLocks noChangeArrowheads="1"/>
            </p:cNvSpPr>
            <p:nvPr/>
          </p:nvSpPr>
          <p:spPr bwMode="auto">
            <a:xfrm>
              <a:off x="5497" y="1411"/>
              <a:ext cx="5" cy="2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5" name="Line 133"/>
            <p:cNvSpPr>
              <a:spLocks noChangeShapeType="1"/>
            </p:cNvSpPr>
            <p:nvPr/>
          </p:nvSpPr>
          <p:spPr bwMode="auto">
            <a:xfrm>
              <a:off x="6163" y="1411"/>
              <a:ext cx="0" cy="21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6" name="Rectangle 134"/>
            <p:cNvSpPr>
              <a:spLocks noChangeArrowheads="1"/>
            </p:cNvSpPr>
            <p:nvPr/>
          </p:nvSpPr>
          <p:spPr bwMode="auto">
            <a:xfrm>
              <a:off x="6163" y="1411"/>
              <a:ext cx="6" cy="2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7" name="Line 135"/>
            <p:cNvSpPr>
              <a:spLocks noChangeShapeType="1"/>
            </p:cNvSpPr>
            <p:nvPr/>
          </p:nvSpPr>
          <p:spPr bwMode="auto">
            <a:xfrm>
              <a:off x="6830" y="1411"/>
              <a:ext cx="0" cy="21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8" name="Rectangle 136"/>
            <p:cNvSpPr>
              <a:spLocks noChangeArrowheads="1"/>
            </p:cNvSpPr>
            <p:nvPr/>
          </p:nvSpPr>
          <p:spPr bwMode="auto">
            <a:xfrm>
              <a:off x="6830" y="1411"/>
              <a:ext cx="6" cy="2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9" name="Line 137"/>
            <p:cNvSpPr>
              <a:spLocks noChangeShapeType="1"/>
            </p:cNvSpPr>
            <p:nvPr/>
          </p:nvSpPr>
          <p:spPr bwMode="auto">
            <a:xfrm>
              <a:off x="170" y="3533"/>
              <a:ext cx="73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0" name="Rectangle 138"/>
            <p:cNvSpPr>
              <a:spLocks noChangeArrowheads="1"/>
            </p:cNvSpPr>
            <p:nvPr/>
          </p:nvSpPr>
          <p:spPr bwMode="auto">
            <a:xfrm>
              <a:off x="170" y="3533"/>
              <a:ext cx="733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1" name="Line 139"/>
            <p:cNvSpPr>
              <a:spLocks noChangeShapeType="1"/>
            </p:cNvSpPr>
            <p:nvPr/>
          </p:nvSpPr>
          <p:spPr bwMode="auto">
            <a:xfrm>
              <a:off x="7497" y="1411"/>
              <a:ext cx="0" cy="21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2" name="Rectangle 140"/>
            <p:cNvSpPr>
              <a:spLocks noChangeArrowheads="1"/>
            </p:cNvSpPr>
            <p:nvPr/>
          </p:nvSpPr>
          <p:spPr bwMode="auto">
            <a:xfrm>
              <a:off x="7497" y="1411"/>
              <a:ext cx="5" cy="2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2999994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00" y="1282431"/>
            <a:ext cx="11649600" cy="448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2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Métodos para la valuación de los inventarios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Cuando el precio de las mercancías que adquiere la empresa es cambiante durante el año, es necesario determinar como afectará su aplicación a la determinación del costo del producto y de su precio de venta.</a:t>
            </a:r>
          </a:p>
          <a:p>
            <a:pPr marL="0" indent="0">
              <a:buNone/>
            </a:pPr>
            <a:r>
              <a:rPr lang="es-MX" dirty="0" smtClean="0"/>
              <a:t>Ejemplo: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	Si la empresa adquiere 100 unidades a $30 pesos cada una, y posteriormente adquiere 50 unidades a $40 pesos cada una, cual es el valor total del inventario ?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Si posteriormente vende 40 unidades, de cuales va a vender? Cual es el costo que va a reconocer?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578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PEPS</a:t>
            </a: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63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PEPS</a:t>
            </a:r>
            <a:br>
              <a:rPr lang="es-MX" dirty="0" smtClean="0"/>
            </a:br>
            <a:r>
              <a:rPr lang="es-MX" dirty="0" smtClean="0"/>
              <a:t>(Primeras Entradas Primeras Salidas)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Este método define que el orden en que entran las mercancías, será el orden en que se valúen de salida.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A que costo registraremos la salida generada por las 40 unidades vendidas?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214" y="2867882"/>
            <a:ext cx="9923272" cy="164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35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PEPS</a:t>
            </a:r>
            <a:br>
              <a:rPr lang="es-MX" dirty="0" smtClean="0"/>
            </a:br>
            <a:r>
              <a:rPr lang="es-MX" dirty="0" smtClean="0"/>
              <a:t>(Primeras Entradas Primeras Salidas)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Este método define que el orden en que entran las mercancías, será el orden en que se valúen de salida.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742" y="2848149"/>
            <a:ext cx="9925200" cy="186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3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PEPS</a:t>
            </a:r>
            <a:br>
              <a:rPr lang="es-MX" dirty="0" smtClean="0"/>
            </a:br>
            <a:r>
              <a:rPr lang="es-MX" dirty="0" smtClean="0"/>
              <a:t>(Primeras Entradas Primeras Salidas)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Este método define que el orden en que entran las mercancías, será el orden en que se valúen de salida.</a:t>
            </a:r>
          </a:p>
          <a:p>
            <a:r>
              <a:rPr lang="es-MX" dirty="0" smtClean="0"/>
              <a:t>El efecto resultante es que el inventario quedará con los valores actuales, y las utilidades reflejaran costos antiguos: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059" y="3524933"/>
            <a:ext cx="5158676" cy="288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1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PEPS</a:t>
            </a:r>
            <a:br>
              <a:rPr lang="es-MX" dirty="0" smtClean="0"/>
            </a:br>
            <a:r>
              <a:rPr lang="es-MX" dirty="0" smtClean="0"/>
              <a:t>(Primeras Entradas Primeras Salidas)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Este método define que el orden en que entran las mercancías, será el orden en que se valúen de salida.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Y si ahora se venden 70 piezas que valores aplicaríamos?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742" y="2848149"/>
            <a:ext cx="9925200" cy="186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00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946</Words>
  <Application>Microsoft Office PowerPoint</Application>
  <PresentationFormat>Panorámica</PresentationFormat>
  <Paragraphs>207</Paragraphs>
  <Slides>35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Tema de Office</vt:lpstr>
      <vt:lpstr>Análisis de Costos</vt:lpstr>
      <vt:lpstr>Importancia de la valuación de los inventarios</vt:lpstr>
      <vt:lpstr>Importancia de la valuación de los inventarios</vt:lpstr>
      <vt:lpstr>Métodos para la valuación de los inventarios</vt:lpstr>
      <vt:lpstr>PEPS</vt:lpstr>
      <vt:lpstr>Método PEPS (Primeras Entradas Primeras Salidas)</vt:lpstr>
      <vt:lpstr>Método PEPS (Primeras Entradas Primeras Salidas)</vt:lpstr>
      <vt:lpstr>Método PEPS (Primeras Entradas Primeras Salidas)</vt:lpstr>
      <vt:lpstr>Método PEPS (Primeras Entradas Primeras Salidas)</vt:lpstr>
      <vt:lpstr>Método PEPS (Primeras Entradas Primeras Salidas)</vt:lpstr>
      <vt:lpstr>Método PEPS (Primeras Entradas Primeras Salidas)</vt:lpstr>
      <vt:lpstr>Práctica PEPS</vt:lpstr>
      <vt:lpstr>Presentación de PowerPoint</vt:lpstr>
      <vt:lpstr>Presentación de PowerPoint</vt:lpstr>
      <vt:lpstr>UEPS</vt:lpstr>
      <vt:lpstr>Método UEPS (Ultimas Entradas Primeras Salidas)</vt:lpstr>
      <vt:lpstr>Método UEPS (Ultimas Entradas Primeras Salidas)</vt:lpstr>
      <vt:lpstr>Método UEPS (Ultimas Entradas Primeras Salidas)</vt:lpstr>
      <vt:lpstr>Método UEPS (Ultimas Entradas Primeras Salidas)</vt:lpstr>
      <vt:lpstr>Método UEPS (Ultimas Entradas Primeras Salidas)</vt:lpstr>
      <vt:lpstr>Método UEPS (Ultimas Entradas Primeras Salidas)</vt:lpstr>
      <vt:lpstr>Práctica UEPS</vt:lpstr>
      <vt:lpstr>Presentación de PowerPoint</vt:lpstr>
      <vt:lpstr>Presentación de PowerPoint</vt:lpstr>
      <vt:lpstr>PROMEDIOS</vt:lpstr>
      <vt:lpstr>Método PROMEDIOS </vt:lpstr>
      <vt:lpstr>Método PROMEDIO </vt:lpstr>
      <vt:lpstr>Método PROMEDIO </vt:lpstr>
      <vt:lpstr>Método PROMEDIO </vt:lpstr>
      <vt:lpstr>Método PROMEDIO </vt:lpstr>
      <vt:lpstr>Método PROMEDIO </vt:lpstr>
      <vt:lpstr>Comparación entre PEPS, UEPS, PROMEDIOS</vt:lpstr>
      <vt:lpstr>Práctica PROMEDIOS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Costos</dc:title>
  <dc:creator>fidel alcocer</dc:creator>
  <cp:lastModifiedBy>fidel alcocer</cp:lastModifiedBy>
  <cp:revision>12</cp:revision>
  <dcterms:created xsi:type="dcterms:W3CDTF">2016-02-20T05:27:07Z</dcterms:created>
  <dcterms:modified xsi:type="dcterms:W3CDTF">2016-02-20T07:37:08Z</dcterms:modified>
</cp:coreProperties>
</file>