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64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94" r:id="rId26"/>
    <p:sldId id="281" r:id="rId27"/>
    <p:sldId id="278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89" r:id="rId39"/>
    <p:sldId id="293" r:id="rId4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38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3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66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351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583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624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191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6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55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648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866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A65A4-3B67-4A0B-9C2C-1BBDB8847AAC}" type="datetimeFigureOut">
              <a:rPr lang="es-MX" smtClean="0"/>
              <a:t>20/11/2015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D637A-3886-4BC2-966D-3A88624A44C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316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Contabilidad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56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786574"/>
            <a:ext cx="7775023" cy="48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9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://www.iprofesional.com/adjuntos/jpg/2012/06/361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93" y="1810543"/>
            <a:ext cx="7786349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202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332" y="1842750"/>
            <a:ext cx="9136456" cy="48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59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7" y="1690688"/>
            <a:ext cx="11690256" cy="47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7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41" y="1690688"/>
            <a:ext cx="8153293" cy="47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66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Listar: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Que operaciones, transacciones, adquisiciones realizan frecuentemente?</a:t>
            </a:r>
          </a:p>
          <a:p>
            <a:r>
              <a:rPr lang="es-MX" dirty="0" smtClean="0"/>
              <a:t>Cuales no tan frecuentemente?</a:t>
            </a:r>
          </a:p>
          <a:p>
            <a:r>
              <a:rPr lang="es-MX" dirty="0" smtClean="0"/>
              <a:t>Que tipo de operaciones ajenas al giro (cosas extrañas o raras) pudieran presentarse en la empresa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210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Preguntarse: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En que rubro estará la mayor parte del dinero de la empresa</a:t>
            </a:r>
          </a:p>
          <a:p>
            <a:r>
              <a:rPr lang="es-MX" dirty="0" smtClean="0"/>
              <a:t>Que rubro de operación es su principal punto critico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54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Transacciones ordinarias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2846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Transacciones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MX" dirty="0" smtClean="0"/>
              <a:t>Compra de mercancías/insumos que almacenamos temporalmente</a:t>
            </a:r>
          </a:p>
          <a:p>
            <a:r>
              <a:rPr lang="es-MX" dirty="0" smtClean="0"/>
              <a:t>Crédito que le hemos dado a los clientes</a:t>
            </a:r>
          </a:p>
          <a:p>
            <a:r>
              <a:rPr lang="es-MX" dirty="0" smtClean="0"/>
              <a:t>Dinero depositado en el banco</a:t>
            </a:r>
          </a:p>
          <a:p>
            <a:r>
              <a:rPr lang="es-MX" dirty="0" smtClean="0"/>
              <a:t>Compra de maquinarias y equipos</a:t>
            </a:r>
          </a:p>
          <a:p>
            <a:r>
              <a:rPr lang="es-MX" dirty="0" smtClean="0"/>
              <a:t>Crédito que hemos usado del proveedor</a:t>
            </a:r>
          </a:p>
          <a:p>
            <a:r>
              <a:rPr lang="es-MX" dirty="0" smtClean="0"/>
              <a:t>Financiamientos que hemos recibido</a:t>
            </a:r>
          </a:p>
          <a:p>
            <a:r>
              <a:rPr lang="es-MX" dirty="0" smtClean="0"/>
              <a:t>Aportaciones de los accionistas</a:t>
            </a:r>
          </a:p>
          <a:p>
            <a:r>
              <a:rPr lang="es-MX" dirty="0" smtClean="0"/>
              <a:t>Ventas realizadas</a:t>
            </a:r>
          </a:p>
          <a:p>
            <a:r>
              <a:rPr lang="es-MX" dirty="0" smtClean="0"/>
              <a:t>Gastos realizados y que tienen que ver directamente con el giro de la empresa</a:t>
            </a:r>
          </a:p>
          <a:p>
            <a:r>
              <a:rPr lang="es-MX" dirty="0" smtClean="0"/>
              <a:t>Intereses bancarios ganados</a:t>
            </a:r>
          </a:p>
          <a:p>
            <a:r>
              <a:rPr lang="es-MX" dirty="0" smtClean="0"/>
              <a:t>Intereses, comisiones bancarios pagados</a:t>
            </a:r>
          </a:p>
          <a:p>
            <a:r>
              <a:rPr lang="es-MX" dirty="0" smtClean="0"/>
              <a:t>Gastos realizados que no </a:t>
            </a:r>
            <a:r>
              <a:rPr lang="es-MX" dirty="0" err="1" smtClean="0"/>
              <a:t>estan</a:t>
            </a:r>
            <a:r>
              <a:rPr lang="es-MX" dirty="0" smtClean="0"/>
              <a:t> muy clara la relación con el giro de la empresa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7468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168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Visión de un sistema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Hexágono 3"/>
          <p:cNvSpPr/>
          <p:nvPr/>
        </p:nvSpPr>
        <p:spPr>
          <a:xfrm>
            <a:off x="4489806" y="2568538"/>
            <a:ext cx="2958958" cy="2558266"/>
          </a:xfrm>
          <a:prstGeom prst="hexag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Procesamiento de información</a:t>
            </a:r>
            <a:endParaRPr lang="es-MX" dirty="0"/>
          </a:p>
        </p:txBody>
      </p:sp>
      <p:sp>
        <p:nvSpPr>
          <p:cNvPr id="7" name="Flecha a la derecha con bandas 6"/>
          <p:cNvSpPr/>
          <p:nvPr/>
        </p:nvSpPr>
        <p:spPr>
          <a:xfrm>
            <a:off x="1877602" y="3179851"/>
            <a:ext cx="2465798" cy="133564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Transacciones</a:t>
            </a:r>
            <a:endParaRPr lang="es-MX" dirty="0"/>
          </a:p>
        </p:txBody>
      </p:sp>
      <p:sp>
        <p:nvSpPr>
          <p:cNvPr id="8" name="Cheurón 7"/>
          <p:cNvSpPr/>
          <p:nvPr/>
        </p:nvSpPr>
        <p:spPr>
          <a:xfrm>
            <a:off x="7730445" y="3046287"/>
            <a:ext cx="1434101" cy="1602768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Información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49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404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599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2849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87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6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815355"/>
              </p:ext>
            </p:extLst>
          </p:nvPr>
        </p:nvGraphicFramePr>
        <p:xfrm>
          <a:off x="839788" y="2505081"/>
          <a:ext cx="5157786" cy="3684575"/>
        </p:xfrm>
        <a:graphic>
          <a:graphicData uri="http://schemas.openxmlformats.org/drawingml/2006/table">
            <a:tbl>
              <a:tblPr/>
              <a:tblGrid>
                <a:gridCol w="382404"/>
                <a:gridCol w="2126538"/>
                <a:gridCol w="662211"/>
                <a:gridCol w="662211"/>
                <a:gridCol w="662211"/>
                <a:gridCol w="662211"/>
              </a:tblGrid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ACTIVO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1,015,000.00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EFECTIVO Y EQUIVALENTES DE EFECTIVO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405,000.00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CUENTAS POR COBRAR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310,000.00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INVENTARIOS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290,000.00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OTROS ACTIVOS CIRCULANTES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NO CIRCULANTE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3,500,000.00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PLANTA, MAQUINARIA Y EQUIPO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3,500,000.00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OTROS ACTIVOS NO CIRCULANTES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--------------------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        SUMA DEL ACTIVO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4,515,000.00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3925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effectLst/>
                          <a:latin typeface="Arial" panose="020B0604020202020204" pitchFamily="34" charset="0"/>
                        </a:rPr>
                        <a:t>--------------------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64671795"/>
              </p:ext>
            </p:extLst>
          </p:nvPr>
        </p:nvGraphicFramePr>
        <p:xfrm>
          <a:off x="6172199" y="2505074"/>
          <a:ext cx="5183190" cy="3055466"/>
        </p:xfrm>
        <a:graphic>
          <a:graphicData uri="http://schemas.openxmlformats.org/drawingml/2006/table">
            <a:tbl>
              <a:tblPr/>
              <a:tblGrid>
                <a:gridCol w="384287"/>
                <a:gridCol w="2137011"/>
                <a:gridCol w="665473"/>
                <a:gridCol w="665473"/>
                <a:gridCol w="665473"/>
                <a:gridCol w="665473"/>
              </a:tblGrid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PASIVO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CORTO PLAZO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625,000.00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LARGO PLAZO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1,240,000.00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--------------------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        SUMA DEL PASIVO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1,865,000.00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CAPITAL CONTABLE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CAPITAL CONTRIBUIDO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2,200,000.00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CAPITAL GANADO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450,000.00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--------------------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            SUMA DEL CAPITAL CONTABLE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2,650,000.00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0814"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600" b="0" i="0" u="none" strike="noStrike" dirty="0">
                          <a:effectLst/>
                          <a:latin typeface="Arial" panose="020B0604020202020204" pitchFamily="34" charset="0"/>
                        </a:rPr>
                        <a:t>--------------------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218624"/>
              </p:ext>
            </p:extLst>
          </p:nvPr>
        </p:nvGraphicFramePr>
        <p:xfrm>
          <a:off x="5997575" y="5659395"/>
          <a:ext cx="5357815" cy="365760"/>
        </p:xfrm>
        <a:graphic>
          <a:graphicData uri="http://schemas.openxmlformats.org/drawingml/2006/table">
            <a:tbl>
              <a:tblPr/>
              <a:tblGrid>
                <a:gridCol w="397234"/>
                <a:gridCol w="2209009"/>
                <a:gridCol w="687893"/>
                <a:gridCol w="687893"/>
                <a:gridCol w="687893"/>
                <a:gridCol w="687893"/>
              </a:tblGrid>
              <a:tr h="49434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--------------------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effectLst/>
                          <a:latin typeface="Arial" panose="020B0604020202020204" pitchFamily="34" charset="0"/>
                        </a:rPr>
                        <a:t>            SUMA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4,515,000.00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434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effectLst/>
                          <a:latin typeface="Arial" panose="020B0604020202020204" pitchFamily="34" charset="0"/>
                        </a:rPr>
                        <a:t>--------------------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15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Transacciones que “muevan” dinero de la empresa?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Inicia un nuevo </a:t>
            </a:r>
            <a:r>
              <a:rPr lang="es-MX" dirty="0" err="1" smtClean="0"/>
              <a:t>dia</a:t>
            </a:r>
            <a:r>
              <a:rPr lang="es-MX" dirty="0" smtClean="0"/>
              <a:t> para la empresa</a:t>
            </a:r>
          </a:p>
          <a:p>
            <a:r>
              <a:rPr lang="es-MX" dirty="0" smtClean="0"/>
              <a:t>Hace frio</a:t>
            </a:r>
          </a:p>
          <a:p>
            <a:r>
              <a:rPr lang="es-MX" dirty="0" smtClean="0"/>
              <a:t>El gerente tomó un café con el gobernador</a:t>
            </a:r>
            <a:endParaRPr lang="es-MX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Compramos una nueva maquina</a:t>
            </a:r>
          </a:p>
          <a:p>
            <a:r>
              <a:rPr lang="es-MX" dirty="0" smtClean="0"/>
              <a:t>Pagamos la deuda al proveedor</a:t>
            </a:r>
          </a:p>
          <a:p>
            <a:r>
              <a:rPr lang="es-MX" dirty="0" smtClean="0"/>
              <a:t>Recibimos los intereses por la inversión en el banco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391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Causa-efecto en las transacciones</a:t>
            </a:r>
            <a:br>
              <a:rPr lang="es-MX" dirty="0" smtClean="0"/>
            </a:br>
            <a:r>
              <a:rPr lang="es-MX" dirty="0" smtClean="0"/>
              <a:t>(obligaciones y/o beneficios en cada transacción)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Compra de inventario</a:t>
            </a:r>
          </a:p>
          <a:p>
            <a:pPr lvl="1"/>
            <a:r>
              <a:rPr lang="es-MX" dirty="0" smtClean="0"/>
              <a:t>Causa: recibí mercancías</a:t>
            </a:r>
          </a:p>
          <a:p>
            <a:pPr lvl="1"/>
            <a:r>
              <a:rPr lang="es-MX" dirty="0" smtClean="0"/>
              <a:t>Efecto: pagué en efectivo las mercancías</a:t>
            </a:r>
          </a:p>
          <a:p>
            <a:endParaRPr lang="es-MX" dirty="0"/>
          </a:p>
          <a:p>
            <a:r>
              <a:rPr lang="es-MX" dirty="0" smtClean="0"/>
              <a:t>Compre a crédito una camioneta</a:t>
            </a:r>
          </a:p>
          <a:p>
            <a:pPr lvl="1"/>
            <a:r>
              <a:rPr lang="es-MX" dirty="0" smtClean="0"/>
              <a:t>Causa: recibí la camioneta</a:t>
            </a:r>
          </a:p>
          <a:p>
            <a:pPr lvl="1"/>
            <a:r>
              <a:rPr lang="es-MX" dirty="0" smtClean="0"/>
              <a:t>Efecto: firmé pagares (deuda)</a:t>
            </a:r>
          </a:p>
          <a:p>
            <a:pPr lvl="1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72085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5186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de transacciones</a:t>
            </a:r>
            <a:endParaRPr lang="es-MX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contrató préstamo refaccionario con BANAMEX, por $200,000. los recursos los recibí en la chequera</a:t>
            </a:r>
          </a:p>
          <a:p>
            <a:r>
              <a:rPr lang="es-MX" dirty="0" smtClean="0"/>
              <a:t>Compra de mercancías por $10,000. pagándolo de la chequera</a:t>
            </a:r>
          </a:p>
          <a:p>
            <a:r>
              <a:rPr lang="es-MX" dirty="0" smtClean="0"/>
              <a:t>Pago parcial del préstamo a BANAMEX, por $30,000 a través de la chequera</a:t>
            </a:r>
          </a:p>
          <a:p>
            <a:r>
              <a:rPr lang="es-MX" dirty="0" smtClean="0"/>
              <a:t>El efectivo que esta en la caja de la empresa $15,000 se llevó a depositar a la chequera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036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Transacciones</a:t>
            </a:r>
          </a:p>
          <a:p>
            <a:pPr lvl="1"/>
            <a:r>
              <a:rPr lang="es-MX" dirty="0" smtClean="0"/>
              <a:t>Derivadas de actividades que realizan las empresas</a:t>
            </a:r>
          </a:p>
          <a:p>
            <a:pPr lvl="1"/>
            <a:r>
              <a:rPr lang="es-MX" dirty="0" smtClean="0"/>
              <a:t>Tanto en el interior, como ocurridas con su entorno o exterior</a:t>
            </a:r>
          </a:p>
          <a:p>
            <a:pPr lvl="1"/>
            <a:endParaRPr lang="es-MX" dirty="0"/>
          </a:p>
          <a:p>
            <a:pPr lvl="1"/>
            <a:r>
              <a:rPr lang="es-MX" dirty="0" smtClean="0"/>
              <a:t>Que representen $$$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747279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1) +200,000</a:t>
            </a:r>
          </a:p>
          <a:p>
            <a:endParaRPr lang="es-MX" dirty="0"/>
          </a:p>
          <a:p>
            <a:r>
              <a:rPr lang="es-MX" dirty="0" smtClean="0"/>
              <a:t>2)  +10,000 (mercancía)</a:t>
            </a:r>
          </a:p>
          <a:p>
            <a:r>
              <a:rPr lang="es-MX" dirty="0" smtClean="0"/>
              <a:t>2) -10,000 (chequera)</a:t>
            </a:r>
          </a:p>
          <a:p>
            <a:endParaRPr lang="es-MX" dirty="0"/>
          </a:p>
          <a:p>
            <a:r>
              <a:rPr lang="es-MX" dirty="0" smtClean="0"/>
              <a:t>3) -30,000 (chequera)</a:t>
            </a:r>
          </a:p>
          <a:p>
            <a:endParaRPr lang="es-MX" dirty="0"/>
          </a:p>
          <a:p>
            <a:r>
              <a:rPr lang="es-MX" dirty="0" smtClean="0"/>
              <a:t>4) +15,000 (chequera)</a:t>
            </a:r>
          </a:p>
          <a:p>
            <a:r>
              <a:rPr lang="es-MX" dirty="0" smtClean="0"/>
              <a:t>4) -15,000 (efectivo)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1) +200,000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3) -30,000 (préstamo)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dirty="0"/>
              <a:t>.</a:t>
            </a: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25942" y="5177338"/>
            <a:ext cx="11432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000" b="1" cap="none" spc="0" dirty="0" smtClean="0">
                <a:ln/>
                <a:solidFill>
                  <a:schemeClr val="accent4"/>
                </a:solidFill>
                <a:effectLst/>
              </a:rPr>
              <a:t>=</a:t>
            </a:r>
            <a:endParaRPr lang="es-ES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78540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5157785" cy="1325563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Chequera - BANCOS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CARGOS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ABONOS</a:t>
            </a: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Para sumar o aumentar</a:t>
            </a:r>
          </a:p>
          <a:p>
            <a:r>
              <a:rPr lang="es-MX" dirty="0" smtClean="0"/>
              <a:t>Cuando recibes recursos en la chequera</a:t>
            </a:r>
          </a:p>
          <a:p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MX" dirty="0" smtClean="0"/>
              <a:t>Para restar o disminuir</a:t>
            </a:r>
          </a:p>
          <a:p>
            <a:r>
              <a:rPr lang="es-MX" dirty="0" smtClean="0"/>
              <a:t>Por las cantidades que salen de la chequera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8319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Deuda – Préstamo Bancario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CARGOS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dirty="0" smtClean="0"/>
              <a:t>Para restar o disminuir</a:t>
            </a:r>
          </a:p>
          <a:p>
            <a:r>
              <a:rPr lang="es-MX" dirty="0" smtClean="0"/>
              <a:t>Por las cantidades que se paguen, cancelen o liquiden de la deuda</a:t>
            </a:r>
          </a:p>
          <a:p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ABONOS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Para sumar o aumentar</a:t>
            </a:r>
          </a:p>
          <a:p>
            <a:r>
              <a:rPr lang="es-MX" dirty="0" smtClean="0"/>
              <a:t>Cuando queda firme o contratada la deuda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1922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Capital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 rot="19686023">
            <a:off x="891433" y="3281596"/>
            <a:ext cx="5106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 CARGAN para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AUMENTAR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ángulo 12"/>
          <p:cNvSpPr/>
          <p:nvPr/>
        </p:nvSpPr>
        <p:spPr>
          <a:xfrm rot="19686023">
            <a:off x="6267687" y="3536738"/>
            <a:ext cx="52269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 ABONAN para </a:t>
            </a:r>
          </a:p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AUMENTAR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8131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Ejercicio 01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728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25942" y="5177338"/>
            <a:ext cx="11432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000" b="1" cap="none" spc="0" dirty="0" smtClean="0">
                <a:ln/>
                <a:solidFill>
                  <a:schemeClr val="accent4"/>
                </a:solidFill>
                <a:effectLst/>
              </a:rPr>
              <a:t>=</a:t>
            </a:r>
            <a:endParaRPr lang="es-ES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567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Estructura Financiera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Bienes y Derechos </a:t>
            </a:r>
          </a:p>
          <a:p>
            <a:pPr algn="ctr"/>
            <a:r>
              <a:rPr lang="es-MX" dirty="0" smtClean="0"/>
              <a:t>Recursos de la Empresa</a:t>
            </a:r>
            <a:endParaRPr lang="es-MX" dirty="0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839788" y="4734561"/>
            <a:ext cx="5157787" cy="1471024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MX" dirty="0" smtClean="0"/>
              <a:t>Maquinarias, Edificios, equipos, transporte</a:t>
            </a:r>
            <a:endParaRPr lang="es-MX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s-MX" dirty="0" smtClean="0"/>
              <a:t>Deudas</a:t>
            </a:r>
          </a:p>
          <a:p>
            <a:r>
              <a:rPr lang="es-MX" dirty="0" smtClean="0"/>
              <a:t>Fuente de los Recursos</a:t>
            </a:r>
            <a:endParaRPr lang="es-MX" dirty="0"/>
          </a:p>
        </p:txBody>
      </p:sp>
      <p:sp>
        <p:nvSpPr>
          <p:cNvPr id="9" name="Marcador de contenido 8"/>
          <p:cNvSpPr>
            <a:spLocks noGrp="1"/>
          </p:cNvSpPr>
          <p:nvPr>
            <p:ph sz="quarter" idx="4"/>
          </p:nvPr>
        </p:nvSpPr>
        <p:spPr>
          <a:xfrm>
            <a:off x="6172200" y="4734561"/>
            <a:ext cx="5183188" cy="14710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MX" dirty="0" smtClean="0"/>
              <a:t>Capital</a:t>
            </a:r>
          </a:p>
          <a:p>
            <a:r>
              <a:rPr lang="es-MX" dirty="0" smtClean="0"/>
              <a:t>** + ganancias</a:t>
            </a:r>
          </a:p>
          <a:p>
            <a:r>
              <a:rPr lang="es-MX" dirty="0" smtClean="0"/>
              <a:t>** - gastos y pérdidas </a:t>
            </a:r>
            <a:endParaRPr lang="es-MX" dirty="0"/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11" name="Marcador de contenido 6"/>
          <p:cNvSpPr txBox="1">
            <a:spLocks/>
          </p:cNvSpPr>
          <p:nvPr/>
        </p:nvSpPr>
        <p:spPr>
          <a:xfrm>
            <a:off x="839787" y="2505075"/>
            <a:ext cx="5157787" cy="1471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Cuentas por cobrar, inventarios, efectivo </a:t>
            </a:r>
            <a:endParaRPr lang="es-MX" dirty="0"/>
          </a:p>
        </p:txBody>
      </p:sp>
      <p:sp>
        <p:nvSpPr>
          <p:cNvPr id="12" name="Marcador de contenido 8"/>
          <p:cNvSpPr txBox="1">
            <a:spLocks/>
          </p:cNvSpPr>
          <p:nvPr/>
        </p:nvSpPr>
        <p:spPr>
          <a:xfrm>
            <a:off x="6172200" y="2505075"/>
            <a:ext cx="5183188" cy="1471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 smtClean="0"/>
              <a:t>Deudas 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234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Pérdidas y Ganancias</a:t>
            </a:r>
            <a:endParaRPr lang="es-MX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COSTOS, GASTOS, PÉRDIDAS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s-MX" dirty="0" smtClean="0"/>
              <a:t>UTILIDAD, BENEFICIOS, GANANCIAS</a:t>
            </a:r>
          </a:p>
        </p:txBody>
      </p:sp>
      <p:sp>
        <p:nvSpPr>
          <p:cNvPr id="10" name="Marcador de contenido 6"/>
          <p:cNvSpPr txBox="1">
            <a:spLocks/>
          </p:cNvSpPr>
          <p:nvPr/>
        </p:nvSpPr>
        <p:spPr>
          <a:xfrm>
            <a:off x="839787" y="2698501"/>
            <a:ext cx="5157787" cy="1471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5997574" y="1690688"/>
            <a:ext cx="174626" cy="49361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5425942" y="5177338"/>
            <a:ext cx="114326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5000" b="1" cap="none" spc="0" dirty="0" smtClean="0">
                <a:ln/>
                <a:solidFill>
                  <a:schemeClr val="accent4"/>
                </a:solidFill>
                <a:effectLst/>
              </a:rPr>
              <a:t>=</a:t>
            </a:r>
            <a:endParaRPr lang="es-ES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06109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Efecto de las operaciones: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Del ejercicio, ¿cuál es el saldo de….?</a:t>
            </a:r>
          </a:p>
          <a:p>
            <a:pPr lvl="1"/>
            <a:r>
              <a:rPr lang="es-MX" dirty="0" smtClean="0"/>
              <a:t>Efectivo en caja</a:t>
            </a:r>
          </a:p>
          <a:p>
            <a:pPr lvl="1"/>
            <a:r>
              <a:rPr lang="es-MX" dirty="0" smtClean="0"/>
              <a:t>Chequera en Bancos</a:t>
            </a:r>
          </a:p>
          <a:p>
            <a:pPr lvl="1"/>
            <a:r>
              <a:rPr lang="es-MX" dirty="0" err="1" smtClean="0"/>
              <a:t>Mercancias</a:t>
            </a:r>
            <a:endParaRPr lang="es-MX" dirty="0" smtClean="0"/>
          </a:p>
          <a:p>
            <a:pPr lvl="1"/>
            <a:r>
              <a:rPr lang="es-MX" dirty="0" smtClean="0"/>
              <a:t>Deuda al banco</a:t>
            </a:r>
          </a:p>
          <a:p>
            <a:pPr lvl="1"/>
            <a:r>
              <a:rPr lang="es-MX" dirty="0" smtClean="0"/>
              <a:t>Deuda al proveedor</a:t>
            </a:r>
          </a:p>
        </p:txBody>
      </p:sp>
    </p:spTree>
    <p:extLst>
      <p:ext uri="{BB962C8B-B14F-4D97-AF65-F5344CB8AC3E}">
        <p14:creationId xmlns:p14="http://schemas.microsoft.com/office/powerpoint/2010/main" val="4208615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SMC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82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2.gstatic.com/images?q=tbn:ANd9GcS_JwMKoac4W62l1TExECk8IRipn4SQh5LROtXCg0H2WNjT5O2S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82" y="1690688"/>
            <a:ext cx="5361647" cy="4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54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087" y="1825625"/>
            <a:ext cx="49053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8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http://hotels.iberostar.com/public/system/offer_images/25651/hotel_carrousel/iberostar-cancun-aerial.jpg?1366907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25662"/>
            <a:ext cx="904875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4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633537"/>
            <a:ext cx="10220325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Actividades de una empresa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11" y="1976438"/>
            <a:ext cx="97726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52" y="1614159"/>
            <a:ext cx="11927226" cy="41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2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829</Words>
  <Application>Microsoft Office PowerPoint</Application>
  <PresentationFormat>Panorámica</PresentationFormat>
  <Paragraphs>417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Tema de Office</vt:lpstr>
      <vt:lpstr>Contabilidad</vt:lpstr>
      <vt:lpstr>Visión de un sistema</vt:lpstr>
      <vt:lpstr>Presentación de PowerPoint</vt:lpstr>
      <vt:lpstr>Actividades de una empresa</vt:lpstr>
      <vt:lpstr>Actividades de una empresa</vt:lpstr>
      <vt:lpstr>Actividades de una empresa</vt:lpstr>
      <vt:lpstr>Actividades de una empresa</vt:lpstr>
      <vt:lpstr>Actividades de una empresa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Listar:</vt:lpstr>
      <vt:lpstr>Preguntarse:</vt:lpstr>
      <vt:lpstr>Transacciones ordinarias</vt:lpstr>
      <vt:lpstr>Transacciones</vt:lpstr>
      <vt:lpstr>Estructura Financiera</vt:lpstr>
      <vt:lpstr>Estructura Financiera</vt:lpstr>
      <vt:lpstr>Estructura Financiera</vt:lpstr>
      <vt:lpstr>Estructura Financiera</vt:lpstr>
      <vt:lpstr>Estructura Financiera</vt:lpstr>
      <vt:lpstr>Estructura Financiera</vt:lpstr>
      <vt:lpstr>Presentación de PowerPoint</vt:lpstr>
      <vt:lpstr>Transacciones que “muevan” dinero de la empresa?</vt:lpstr>
      <vt:lpstr>Causa-efecto en las transacciones (obligaciones y/o beneficios en cada transacción)</vt:lpstr>
      <vt:lpstr>Estructura Financiera</vt:lpstr>
      <vt:lpstr>Ejercicio de transacciones</vt:lpstr>
      <vt:lpstr>Estructura Financiera</vt:lpstr>
      <vt:lpstr>Chequera - BANCOS</vt:lpstr>
      <vt:lpstr>Deuda – Préstamo Bancario</vt:lpstr>
      <vt:lpstr>Estructura Financiera</vt:lpstr>
      <vt:lpstr>Ejercicio 01</vt:lpstr>
      <vt:lpstr>Estructura Financiera</vt:lpstr>
      <vt:lpstr>Estructura Financiera</vt:lpstr>
      <vt:lpstr>Pérdidas y Ganancias</vt:lpstr>
      <vt:lpstr>Efecto de las operaciones:</vt:lpstr>
      <vt:lpstr>SMC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</dc:title>
  <dc:creator>fidel alcocer</dc:creator>
  <cp:lastModifiedBy>fidel alcocer</cp:lastModifiedBy>
  <cp:revision>22</cp:revision>
  <dcterms:created xsi:type="dcterms:W3CDTF">2014-08-14T13:36:54Z</dcterms:created>
  <dcterms:modified xsi:type="dcterms:W3CDTF">2015-11-20T20:21:06Z</dcterms:modified>
</cp:coreProperties>
</file>