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8" r:id="rId5"/>
    <p:sldId id="276" r:id="rId6"/>
    <p:sldId id="277" r:id="rId7"/>
    <p:sldId id="272" r:id="rId8"/>
    <p:sldId id="273" r:id="rId9"/>
    <p:sldId id="274" r:id="rId10"/>
    <p:sldId id="275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BB76C-5E68-4650-95F7-2783D0708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9A3E72-3BC6-4042-A401-045E4FC8B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7E0661-EC25-4A96-B208-F115E8EA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A117F-2335-4596-8677-CD5193DC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BD3884-4F20-4A5D-AA56-60919B2F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388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A496A-3EDD-480B-AEBF-E6E3E773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E1F5A9-67E1-4CFD-84C5-61473A9E1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E8467D-8542-4032-8370-9C49A7B5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701299-D6B4-4A26-870D-360AF630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E09A31-D3FF-4D83-9CA0-7C8E71CC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485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88EDB54-E6A5-422B-A99F-9C2415B83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11C520-2B77-4A17-B3C9-E2EAE5E87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F06F38-642C-46D6-B884-3868F34D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16DF92-ADD5-4D80-BA36-0EFD49B97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C6041E-3AE4-44B3-9CAE-EB8BC900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4319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0F661-23A8-41D4-8109-EAE562EA0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35C0B6-A367-4714-8DC6-EA26645E9EE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98935F-23B1-4F3A-AB30-E4130AC5F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B45B86-35AD-4531-8D18-27623335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0E3456-4931-4A4E-AC77-7E99F2AE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529E86-C743-4B8A-A8C0-D6368B62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21385EBB-E7E0-4D60-9D51-5AB2F1C758FC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315702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588080-EE82-46F7-9A48-7EEAC2BDCB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D0F8B5A-BBD3-4DCB-9782-E765D50D6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06DDC8E-6170-4F1A-8E46-93F027ED12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A539B-2836-4C21-9A0D-86C87CE6A51A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391813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4F62B1-CCA9-4BFF-8A72-E9750C610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FE9F16-F244-4431-B916-49062F9EDE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E0D06-12CF-4197-817A-26ACC0AA92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87F78-8D7E-40AF-9D57-E474532F16E4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1338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48AD6-7198-4D6C-B730-DD4EAA82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1E92E3-2572-421D-AE27-14EA81296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834793-188A-429D-A9A9-F39F54E4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98E5A4-FC9C-486E-B3DA-3C35DC7A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7834FF-45B3-4ED8-A14C-CED68B10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83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E9654-474D-4B0F-85C6-C08C96513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2E5DA7-8EB2-4143-BA02-9B60D20A1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37C2C3-AF1B-4D3B-92D3-B21BE853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0E2616-4154-4359-8533-703CAADC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951C43-E144-48C9-8910-759D8524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894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D8F46-3F36-47BD-8764-2462F08E0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43D8BC-17DB-4949-BB7D-68028923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560249-8308-48CD-AF12-52D113DC9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1B3697-2805-43C7-AE90-7DBB9E05D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784996-4A34-4D00-8478-79B4F1939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05982C-CB9E-4C74-9B70-CF541E9C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1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5B8BE-8E76-4D99-8DDA-A5D9648F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FD84614-9208-4D23-B18C-B55B0E140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4CA6CF-3DC4-4195-A240-3A103F760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676D9C-44B7-4762-A880-5F98142AC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5FA285-4CA9-4166-A40A-0CD9D95F3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8CA6D1-E552-4FD6-A2A3-936FF0EE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05CACA-4C95-4231-B123-1A9F1E41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EEC6D72-CFD8-4375-AF30-00F81818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898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8E041-EE65-4516-80AF-91AA21A1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1741AF-A9C6-45DA-AC4C-8A7EB460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1300C1E-45C2-4753-90BB-FF2CE006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41E83A-08BF-4BA1-9290-AF8391DE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074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FD04C57-A18E-47B6-B242-AC256B894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C0A282-7DA7-437C-8890-13AD1632C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3E0FE3-CBF8-4026-BB83-72FD723F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64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DECB2A-5765-418E-9AB2-C79DB848F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74AD24-84A0-420C-98B4-E25B172E1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AD3B4F-D90D-464A-8124-302F20E4D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827999-1ABD-41C6-AFC8-194F5CCEB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68AABD-CC5B-42ED-935F-C7BF307F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5E3A086-2F00-4D85-85FC-B19C19745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07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E982E-509E-4E51-AA8B-B7D1C8694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9C03A0-6F41-4327-83E6-BC55D437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ACD475-045F-48A8-AC7D-4E281295F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FE51AE-F695-495B-B7B8-3F912207E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F6D25F-2F8D-449A-AFA8-397AC6DB6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83894B-DD86-4725-9179-3ECB256CA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272093E-0B60-4478-A20B-DD010E2A5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CB8AB5-AC59-4633-B2C5-EB8D7AF9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EEB487-3F0C-4237-A49D-AE5A1AF14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EBC8-76BB-4B11-B848-E54A4B940ADC}" type="datetimeFigureOut">
              <a:rPr lang="es-MX" smtClean="0"/>
              <a:t>08/06/2018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2C5FF1-8D46-49C4-93B1-BD30F4F6C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3AB85E-0BA9-4817-9A2F-87462ADC2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705C-77F6-433F-BD77-8D24ED11A5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52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C10BCB-73A7-463C-AE71-A2F07D580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B50A7-6E75-4EFF-AC2E-5892754E2E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85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2967D86-FFD6-4D44-9660-64B5C7CF2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Amortización</a:t>
            </a:r>
            <a:endParaRPr lang="es-ES" altLang="es-MX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7076C86-E35E-4D67-89D3-9CBDA7815F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Tabla que demuestra la aplicación de pagos e intereses devengados en operaciones de financiamiento.</a:t>
            </a:r>
          </a:p>
          <a:p>
            <a:pPr eaLnBrk="1" hangingPunct="1"/>
            <a:endParaRPr lang="es-MX" altLang="es-MX"/>
          </a:p>
          <a:p>
            <a:pPr eaLnBrk="1" hangingPunct="1">
              <a:buFontTx/>
              <a:buNone/>
            </a:pPr>
            <a:endParaRPr lang="es-ES" altLang="es-MX"/>
          </a:p>
        </p:txBody>
      </p:sp>
      <p:graphicFrame>
        <p:nvGraphicFramePr>
          <p:cNvPr id="67632" name="Group 48">
            <a:extLst>
              <a:ext uri="{FF2B5EF4-FFF2-40B4-BE49-F238E27FC236}">
                <a16:creationId xmlns:a16="http://schemas.microsoft.com/office/drawing/2014/main" id="{70B1C801-2ED7-4B40-9805-57480AFC44D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1" y="3938589"/>
          <a:ext cx="8075613" cy="2221209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7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Periodo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Insoluto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(inicial)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Interés devengado</a:t>
                      </a: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Abono a Capital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Pago total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Insoluto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(final)</a:t>
                      </a:r>
                      <a:endParaRPr kumimoji="0" lang="es-E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20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>
            <a:extLst>
              <a:ext uri="{FF2B5EF4-FFF2-40B4-BE49-F238E27FC236}">
                <a16:creationId xmlns:a16="http://schemas.microsoft.com/office/drawing/2014/main" id="{7A47CC31-D527-4AF6-91B6-F82EF65260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MX" altLang="es-MX" dirty="0"/>
              <a:t>Indicadores de Rentabilidad de Flujos de Efectivo</a:t>
            </a:r>
            <a:endParaRPr lang="es-ES" altLang="es-MX" dirty="0"/>
          </a:p>
        </p:txBody>
      </p:sp>
      <p:sp>
        <p:nvSpPr>
          <p:cNvPr id="69635" name="Rectangle 5">
            <a:extLst>
              <a:ext uri="{FF2B5EF4-FFF2-40B4-BE49-F238E27FC236}">
                <a16:creationId xmlns:a16="http://schemas.microsoft.com/office/drawing/2014/main" id="{C2A54EB9-B396-4410-8A6F-CC0A5E6F03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2214520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>
            <a:extLst>
              <a:ext uri="{FF2B5EF4-FFF2-40B4-BE49-F238E27FC236}">
                <a16:creationId xmlns:a16="http://schemas.microsoft.com/office/drawing/2014/main" id="{5C36D027-1CEF-4647-A589-F0382FFB7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Flujos relevantes </a:t>
            </a:r>
          </a:p>
          <a:p>
            <a:pPr lvl="1" eaLnBrk="1" hangingPunct="1"/>
            <a:r>
              <a:rPr lang="es-MX" altLang="es-MX" dirty="0"/>
              <a:t>Flujo inicial o monto invertido en la empresa</a:t>
            </a:r>
          </a:p>
          <a:p>
            <a:pPr lvl="1" eaLnBrk="1" hangingPunct="1"/>
            <a:r>
              <a:rPr lang="es-MX" altLang="es-MX" dirty="0"/>
              <a:t>Flujos generados en cada periodo (estado de flujo de efectivo)</a:t>
            </a:r>
          </a:p>
          <a:p>
            <a:pPr lvl="1" eaLnBrk="1" hangingPunct="1"/>
            <a:r>
              <a:rPr lang="es-MX" altLang="es-MX" dirty="0"/>
              <a:t>Flujo final, de recuperación, o de salvamento</a:t>
            </a:r>
            <a:endParaRPr lang="es-ES" altLang="es-MX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3BE5DB7-13CE-4835-A996-D36CC189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253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>
            <a:extLst>
              <a:ext uri="{FF2B5EF4-FFF2-40B4-BE49-F238E27FC236}">
                <a16:creationId xmlns:a16="http://schemas.microsoft.com/office/drawing/2014/main" id="{4501E469-CB0C-445D-8DEE-0A5796365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 dirty="0"/>
              <a:t>Período de Recuperación</a:t>
            </a:r>
          </a:p>
          <a:p>
            <a:pPr lvl="1" eaLnBrk="1" hangingPunct="1">
              <a:buFontTx/>
              <a:buNone/>
            </a:pPr>
            <a:r>
              <a:rPr lang="es-MX" altLang="es-MX" dirty="0"/>
              <a:t>                                IIN</a:t>
            </a:r>
          </a:p>
          <a:p>
            <a:pPr lvl="1" eaLnBrk="1" hangingPunct="1"/>
            <a:r>
              <a:rPr lang="es-MX" altLang="es-MX" dirty="0"/>
              <a:t>PR(promedio) =  -------</a:t>
            </a:r>
          </a:p>
          <a:p>
            <a:pPr lvl="1" eaLnBrk="1" hangingPunct="1">
              <a:buFontTx/>
              <a:buNone/>
            </a:pPr>
            <a:r>
              <a:rPr lang="es-MX" altLang="es-MX" dirty="0"/>
              <a:t>                               FNE</a:t>
            </a:r>
          </a:p>
          <a:p>
            <a:pPr lvl="1" eaLnBrk="1" hangingPunct="1">
              <a:buFontTx/>
              <a:buNone/>
            </a:pPr>
            <a:r>
              <a:rPr lang="es-MX" altLang="es-MX" dirty="0"/>
              <a:t>				            SPR</a:t>
            </a:r>
          </a:p>
          <a:p>
            <a:pPr lvl="1" eaLnBrk="1" hangingPunct="1"/>
            <a:r>
              <a:rPr lang="es-MX" altLang="es-MX" dirty="0"/>
              <a:t>PR(nominal) =  PAR  +  -------</a:t>
            </a:r>
          </a:p>
          <a:p>
            <a:pPr lvl="1" eaLnBrk="1" hangingPunct="1">
              <a:buFontTx/>
              <a:buNone/>
            </a:pPr>
            <a:r>
              <a:rPr lang="es-MX" altLang="es-MX" dirty="0"/>
              <a:t>                                              FPE</a:t>
            </a:r>
          </a:p>
          <a:p>
            <a:pPr lvl="1" eaLnBrk="1" hangingPunct="1">
              <a:buFontTx/>
              <a:buNone/>
            </a:pPr>
            <a:endParaRPr lang="es-ES" altLang="es-MX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30778021-BD79-4B6A-8912-861649BF3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69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>
            <a:extLst>
              <a:ext uri="{FF2B5EF4-FFF2-40B4-BE49-F238E27FC236}">
                <a16:creationId xmlns:a16="http://schemas.microsoft.com/office/drawing/2014/main" id="{54206834-D067-45DB-801A-8EBA6C407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Periodo de recuperación (ejemplo)</a:t>
            </a:r>
          </a:p>
          <a:p>
            <a:pPr eaLnBrk="1" hangingPunct="1">
              <a:buFontTx/>
              <a:buNone/>
            </a:pPr>
            <a:r>
              <a:rPr lang="es-MX" altLang="es-MX"/>
              <a:t>  Inversión      Flujo 1      Flujo 2    Flujo 3</a:t>
            </a:r>
            <a:br>
              <a:rPr lang="es-MX" altLang="es-MX"/>
            </a:br>
            <a:r>
              <a:rPr lang="es-MX" altLang="es-MX"/>
              <a:t>-3,000           900          2,500       800</a:t>
            </a:r>
          </a:p>
          <a:p>
            <a:pPr lvl="1" eaLnBrk="1" hangingPunct="1">
              <a:buFontTx/>
              <a:buNone/>
            </a:pPr>
            <a:r>
              <a:rPr lang="es-MX" altLang="es-MX" sz="1800"/>
              <a:t>			                   3000</a:t>
            </a:r>
          </a:p>
          <a:p>
            <a:pPr lvl="1" eaLnBrk="1" hangingPunct="1"/>
            <a:r>
              <a:rPr lang="es-MX" altLang="es-MX" sz="1800"/>
              <a:t>PR(promedio) =  ----------------------   =   0.71   (del plazo 3 años = 2.13)</a:t>
            </a:r>
          </a:p>
          <a:p>
            <a:pPr lvl="1" eaLnBrk="1" hangingPunct="1">
              <a:buFontTx/>
              <a:buNone/>
            </a:pPr>
            <a:r>
              <a:rPr lang="es-MX" altLang="es-MX" sz="1800"/>
              <a:t>                                (800+900+2500)</a:t>
            </a:r>
          </a:p>
          <a:p>
            <a:pPr lvl="1" eaLnBrk="1" hangingPunct="1">
              <a:buFontTx/>
              <a:buNone/>
            </a:pPr>
            <a:endParaRPr lang="es-MX" altLang="es-MX" sz="1800"/>
          </a:p>
          <a:p>
            <a:pPr lvl="1" eaLnBrk="1" hangingPunct="1">
              <a:buFontTx/>
              <a:buNone/>
            </a:pPr>
            <a:r>
              <a:rPr lang="es-MX" altLang="es-MX" sz="1800"/>
              <a:t>				     2,100   </a:t>
            </a:r>
          </a:p>
          <a:p>
            <a:pPr lvl="1" eaLnBrk="1" hangingPunct="1"/>
            <a:r>
              <a:rPr lang="es-MX" altLang="es-MX" sz="1800"/>
              <a:t>PR(nominal) =  1  +  ---------------  =    1.84 años</a:t>
            </a:r>
          </a:p>
          <a:p>
            <a:pPr lvl="1" eaLnBrk="1" hangingPunct="1">
              <a:buFontTx/>
              <a:buNone/>
            </a:pPr>
            <a:r>
              <a:rPr lang="es-MX" altLang="es-MX" sz="1800"/>
              <a:t>                                         2,500</a:t>
            </a:r>
          </a:p>
          <a:p>
            <a:pPr eaLnBrk="1" hangingPunct="1">
              <a:buFontTx/>
              <a:buNone/>
            </a:pPr>
            <a:endParaRPr lang="es-ES" altLang="es-MX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2DD6AE9-2CE2-43E3-8635-AE523D82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91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53741385-25C8-4B00-A320-6FD22AEE9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Tasa Simple de Rendimiento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                    FNE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TSR   =   -------------------     -   1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                     IIN</a:t>
            </a:r>
            <a:endParaRPr lang="es-ES" altLang="es-MX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B62EEADD-F05C-4AC3-990E-0E3FF5F7F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1691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>
            <a:extLst>
              <a:ext uri="{FF2B5EF4-FFF2-40B4-BE49-F238E27FC236}">
                <a16:creationId xmlns:a16="http://schemas.microsoft.com/office/drawing/2014/main" id="{31235BC8-EBA5-4A08-88F9-30EA7101C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Tasa Simple de Rendimiento (ejemplo)</a:t>
            </a:r>
          </a:p>
          <a:p>
            <a:pPr eaLnBrk="1" hangingPunct="1">
              <a:buFontTx/>
              <a:buNone/>
            </a:pPr>
            <a:r>
              <a:rPr lang="es-MX" altLang="es-MX"/>
              <a:t>  Inversión      Flujo 1      Flujo 2    Flujo 3</a:t>
            </a:r>
            <a:br>
              <a:rPr lang="es-MX" altLang="es-MX"/>
            </a:br>
            <a:r>
              <a:rPr lang="es-MX" altLang="es-MX"/>
              <a:t>-3,000           900          2,500       800</a:t>
            </a:r>
          </a:p>
          <a:p>
            <a:pPr eaLnBrk="1" hangingPunct="1">
              <a:buFontTx/>
              <a:buNone/>
            </a:pPr>
            <a:endParaRPr lang="es-MX" altLang="es-MX" sz="1800"/>
          </a:p>
          <a:p>
            <a:pPr eaLnBrk="1" hangingPunct="1">
              <a:buFontTx/>
              <a:buNone/>
            </a:pPr>
            <a:r>
              <a:rPr lang="es-MX" altLang="es-MX" sz="1800"/>
              <a:t>			    4,200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TSR   =   -------------------  -  1   = 0.4  (entre 3 años = 13.3% anual)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        3,000</a:t>
            </a:r>
            <a:endParaRPr lang="es-ES" altLang="es-MX" sz="1800"/>
          </a:p>
          <a:p>
            <a:pPr eaLnBrk="1" hangingPunct="1">
              <a:buFontTx/>
              <a:buNone/>
            </a:pPr>
            <a:endParaRPr lang="es-MX" altLang="es-MX" sz="180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050EB90-8873-422C-9C40-508B23CA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330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>
            <a:extLst>
              <a:ext uri="{FF2B5EF4-FFF2-40B4-BE49-F238E27FC236}">
                <a16:creationId xmlns:a16="http://schemas.microsoft.com/office/drawing/2014/main" id="{5A0382D3-6A4C-4188-8EFD-36965ABB7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Valor presente neto</a:t>
            </a:r>
          </a:p>
          <a:p>
            <a:pPr eaLnBrk="1" hangingPunct="1">
              <a:buFontTx/>
              <a:buNone/>
            </a:pPr>
            <a:endParaRPr lang="es-MX" altLang="es-MX"/>
          </a:p>
          <a:p>
            <a:pPr eaLnBrk="1" hangingPunct="1">
              <a:buFontTx/>
              <a:buNone/>
            </a:pPr>
            <a:r>
              <a:rPr lang="es-MX" altLang="es-MX"/>
              <a:t>                           FE’(1)      FE’(2)      FE’(3)</a:t>
            </a:r>
          </a:p>
          <a:p>
            <a:pPr eaLnBrk="1" hangingPunct="1">
              <a:buFontTx/>
              <a:buNone/>
            </a:pPr>
            <a:r>
              <a:rPr lang="es-MX" altLang="es-MX"/>
              <a:t>VPN = FE’(0) + ---------- +  --------- +  ---------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               (1+i)^1     (1+i)^2     (1+i)^3</a:t>
            </a:r>
            <a:endParaRPr lang="es-ES" altLang="es-MX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0653EA1C-99A5-4204-A738-0F51C3B3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985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>
            <a:extLst>
              <a:ext uri="{FF2B5EF4-FFF2-40B4-BE49-F238E27FC236}">
                <a16:creationId xmlns:a16="http://schemas.microsoft.com/office/drawing/2014/main" id="{A4428266-87FF-434C-9905-2EA47F7113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Valor Presente Neto (ejemplo)</a:t>
            </a:r>
          </a:p>
          <a:p>
            <a:pPr eaLnBrk="1" hangingPunct="1">
              <a:buFontTx/>
              <a:buNone/>
            </a:pPr>
            <a:r>
              <a:rPr lang="es-MX" altLang="es-MX"/>
              <a:t>  Inversión      Flujo 1      Flujo 2    Flujo 3</a:t>
            </a:r>
            <a:br>
              <a:rPr lang="es-MX" altLang="es-MX"/>
            </a:br>
            <a:r>
              <a:rPr lang="es-MX" altLang="es-MX"/>
              <a:t>-3,000           900          2,500       800</a:t>
            </a:r>
          </a:p>
          <a:p>
            <a:pPr eaLnBrk="1" hangingPunct="1">
              <a:buFontTx/>
              <a:buNone/>
            </a:pPr>
            <a:endParaRPr lang="es-MX" altLang="es-MX" sz="1400"/>
          </a:p>
          <a:p>
            <a:pPr eaLnBrk="1" hangingPunct="1">
              <a:buFontTx/>
              <a:buNone/>
            </a:pPr>
            <a:r>
              <a:rPr lang="es-MX" altLang="es-MX" sz="1400"/>
              <a:t>Considere i = 10% anual</a:t>
            </a:r>
          </a:p>
          <a:p>
            <a:pPr eaLnBrk="1" hangingPunct="1">
              <a:buFontTx/>
              <a:buNone/>
            </a:pPr>
            <a:endParaRPr lang="es-MX" altLang="es-MX" sz="1400"/>
          </a:p>
          <a:p>
            <a:pPr eaLnBrk="1" hangingPunct="1">
              <a:buFontTx/>
              <a:buNone/>
            </a:pPr>
            <a:r>
              <a:rPr lang="es-MX" altLang="es-MX" sz="1400"/>
              <a:t>                             900                2500                800</a:t>
            </a:r>
          </a:p>
          <a:p>
            <a:pPr eaLnBrk="1" hangingPunct="1">
              <a:buFontTx/>
              <a:buNone/>
            </a:pPr>
            <a:r>
              <a:rPr lang="es-MX" altLang="es-MX" sz="1400"/>
              <a:t>VPN = - 3000  + ----------       +  ---------        +  ---------</a:t>
            </a:r>
          </a:p>
          <a:p>
            <a:pPr eaLnBrk="1" hangingPunct="1">
              <a:buFontTx/>
              <a:buNone/>
            </a:pPr>
            <a:r>
              <a:rPr lang="es-MX" altLang="es-MX" sz="1400"/>
              <a:t>                            (1+0.1)^1       (1+0.1)^2        (1+0.1)^3</a:t>
            </a:r>
            <a:endParaRPr lang="es-ES" altLang="es-MX" sz="140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D3B35FE-A9A2-4B15-B461-B258D09DC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062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FC4B6A0D-1304-42F3-9F91-179081C4C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Tasa Interna de Retorno (TIR)</a:t>
            </a:r>
          </a:p>
          <a:p>
            <a:pPr lvl="1" eaLnBrk="1" hangingPunct="1"/>
            <a:r>
              <a:rPr lang="es-MX" altLang="es-MX"/>
              <a:t>Tasa “i” que iguala VPN = 0</a:t>
            </a:r>
          </a:p>
          <a:p>
            <a:pPr eaLnBrk="1" hangingPunct="1">
              <a:buFontTx/>
              <a:buNone/>
            </a:pPr>
            <a:endParaRPr lang="es-MX" altLang="es-MX"/>
          </a:p>
          <a:p>
            <a:pPr eaLnBrk="1" hangingPunct="1">
              <a:buFontTx/>
              <a:buNone/>
            </a:pPr>
            <a:r>
              <a:rPr lang="es-MX" altLang="es-MX"/>
              <a:t>                           FE’(1)      FE’(2)      FE’(3)</a:t>
            </a:r>
          </a:p>
          <a:p>
            <a:pPr eaLnBrk="1" hangingPunct="1">
              <a:buFontTx/>
              <a:buNone/>
            </a:pPr>
            <a:r>
              <a:rPr lang="es-MX" altLang="es-MX"/>
              <a:t>   0  = FE’(0) + ---------- +  --------- +  ---------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               (1+i)^1     (1+i)^2     (1+i)^3</a:t>
            </a:r>
            <a:endParaRPr lang="es-ES" altLang="es-MX"/>
          </a:p>
          <a:p>
            <a:pPr lvl="1" eaLnBrk="1" hangingPunct="1">
              <a:buFontTx/>
              <a:buNone/>
            </a:pPr>
            <a:endParaRPr lang="es-MX" altLang="es-MX"/>
          </a:p>
          <a:p>
            <a:pPr lvl="1" eaLnBrk="1" hangingPunct="1"/>
            <a:endParaRPr lang="es-ES" altLang="es-MX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95403FD-7207-4910-8842-9C1078C57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9424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479352-8861-4867-83F1-C29996830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Valor del Dinero en el Tiempo</a:t>
            </a:r>
            <a:endParaRPr lang="es-ES" altLang="es-MX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E15F6C5-E3F1-4CC0-A554-BF66F832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s-MX"/>
              <a:t>Posición de los dueños del dinero</a:t>
            </a:r>
          </a:p>
          <a:p>
            <a:pPr lvl="1"/>
            <a:r>
              <a:rPr lang="es-MX" altLang="es-MX"/>
              <a:t>Conservarlo, fisicamente en su caja fuerte</a:t>
            </a:r>
          </a:p>
          <a:p>
            <a:pPr lvl="1"/>
            <a:r>
              <a:rPr lang="es-MX" altLang="es-MX"/>
              <a:t>Depositarlo en la caja fuerte de un banco</a:t>
            </a:r>
          </a:p>
          <a:p>
            <a:pPr lvl="1"/>
            <a:r>
              <a:rPr lang="es-MX" altLang="es-MX"/>
              <a:t>Depositarlo en una cuenta de ahorros Bancaria</a:t>
            </a:r>
          </a:p>
          <a:p>
            <a:pPr lvl="1"/>
            <a:r>
              <a:rPr lang="es-MX" altLang="es-MX"/>
              <a:t>Deposito en pagarés bancarios</a:t>
            </a:r>
          </a:p>
          <a:p>
            <a:pPr lvl="1"/>
            <a:r>
              <a:rPr lang="es-MX" altLang="es-MX"/>
              <a:t>Deposito en Fondos de Inversión</a:t>
            </a:r>
          </a:p>
          <a:p>
            <a:pPr lvl="1"/>
            <a:r>
              <a:rPr lang="es-MX" altLang="es-MX"/>
              <a:t>Poner su propio negocio</a:t>
            </a:r>
          </a:p>
          <a:p>
            <a:pPr lvl="1"/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2484482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>
            <a:extLst>
              <a:ext uri="{FF2B5EF4-FFF2-40B4-BE49-F238E27FC236}">
                <a16:creationId xmlns:a16="http://schemas.microsoft.com/office/drawing/2014/main" id="{60066D8D-CD9D-471E-BB1D-8E6DA5C04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Indice de Rendimiento (IR)</a:t>
            </a:r>
          </a:p>
          <a:p>
            <a:pPr eaLnBrk="1" hangingPunct="1">
              <a:buFontTx/>
              <a:buNone/>
            </a:pPr>
            <a:endParaRPr lang="es-MX" altLang="es-MX" sz="1800"/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 FE’(1)      FE’(2)      FE’(3)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---------- +  --------- +  ---------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 (1+i)^1     (1+i)^2     (1+i)^3</a:t>
            </a:r>
            <a:endParaRPr lang="es-ES" altLang="es-MX" sz="1800"/>
          </a:p>
          <a:p>
            <a:pPr eaLnBrk="1" hangingPunct="1">
              <a:buFontTx/>
              <a:buNone/>
            </a:pPr>
            <a:r>
              <a:rPr lang="es-MX" altLang="es-MX"/>
              <a:t>IR =    --------------------------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            IIN </a:t>
            </a:r>
            <a:endParaRPr lang="es-ES" altLang="es-MX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CE43BE2-C885-40C5-BF0F-590DBB69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722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>
            <a:extLst>
              <a:ext uri="{FF2B5EF4-FFF2-40B4-BE49-F238E27FC236}">
                <a16:creationId xmlns:a16="http://schemas.microsoft.com/office/drawing/2014/main" id="{D6C436E4-E9AA-4573-9E16-97BDF3EE7B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Indice de Rendimiento (ejemplo)</a:t>
            </a:r>
          </a:p>
          <a:p>
            <a:pPr eaLnBrk="1" hangingPunct="1">
              <a:buFontTx/>
              <a:buNone/>
            </a:pPr>
            <a:r>
              <a:rPr lang="es-MX" altLang="es-MX"/>
              <a:t>  Inversión      Flujo 1      Flujo 2    Flujo 3</a:t>
            </a:r>
            <a:br>
              <a:rPr lang="es-MX" altLang="es-MX"/>
            </a:br>
            <a:r>
              <a:rPr lang="es-MX" altLang="es-MX"/>
              <a:t>-3,000           900          2,500       800</a:t>
            </a:r>
          </a:p>
          <a:p>
            <a:pPr eaLnBrk="1" hangingPunct="1">
              <a:buFontTx/>
              <a:buNone/>
            </a:pPr>
            <a:r>
              <a:rPr lang="es-MX" altLang="es-MX" sz="1400"/>
              <a:t>Considere la tasa i = 10% anual</a:t>
            </a:r>
          </a:p>
          <a:p>
            <a:pPr eaLnBrk="1" hangingPunct="1">
              <a:buFontTx/>
              <a:buNone/>
            </a:pPr>
            <a:endParaRPr lang="es-MX" altLang="es-MX" sz="1800"/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 900             2500             800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----------   +  ---------     +   ---------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(1+0.1)^1     (1+0.1)^2     (1+0.1)^3</a:t>
            </a:r>
            <a:endParaRPr lang="es-ES" altLang="es-MX" sz="1800"/>
          </a:p>
          <a:p>
            <a:pPr eaLnBrk="1" hangingPunct="1">
              <a:buFontTx/>
              <a:buNone/>
            </a:pPr>
            <a:r>
              <a:rPr lang="es-MX" altLang="es-MX"/>
              <a:t>IR =    --------------------------          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            3000</a:t>
            </a:r>
            <a:endParaRPr lang="es-ES" altLang="es-MX"/>
          </a:p>
          <a:p>
            <a:pPr eaLnBrk="1" hangingPunct="1">
              <a:buFontTx/>
              <a:buNone/>
            </a:pPr>
            <a:endParaRPr lang="es-MX" altLang="es-MX" sz="140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D6F5B33-1601-45EE-830A-E847E1E0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489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>
            <a:extLst>
              <a:ext uri="{FF2B5EF4-FFF2-40B4-BE49-F238E27FC236}">
                <a16:creationId xmlns:a16="http://schemas.microsoft.com/office/drawing/2014/main" id="{E16E46F4-8E32-4536-937A-11006633D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Costo Beneficio (CB)</a:t>
            </a:r>
          </a:p>
          <a:p>
            <a:pPr eaLnBrk="1" hangingPunct="1">
              <a:buFontTx/>
              <a:buNone/>
            </a:pPr>
            <a:endParaRPr lang="es-MX" altLang="es-MX" sz="1800"/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 FE’(1)      FE’(2)      FE’(3)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---------- +  --------- +  ---------</a:t>
            </a:r>
          </a:p>
          <a:p>
            <a:pPr eaLnBrk="1" hangingPunct="1">
              <a:buFontTx/>
              <a:buNone/>
            </a:pPr>
            <a:r>
              <a:rPr lang="es-MX" altLang="es-MX" sz="1800"/>
              <a:t>                          (1+i)^1     (1+i)^2     (1+i)^3</a:t>
            </a:r>
            <a:endParaRPr lang="es-ES" altLang="es-MX" sz="1800"/>
          </a:p>
          <a:p>
            <a:pPr eaLnBrk="1" hangingPunct="1">
              <a:buFontTx/>
              <a:buNone/>
            </a:pPr>
            <a:r>
              <a:rPr lang="es-MX" altLang="es-MX"/>
              <a:t>CB =  ( --------------------------  - 1 )   * 100</a:t>
            </a:r>
          </a:p>
          <a:p>
            <a:pPr eaLnBrk="1" hangingPunct="1">
              <a:buFontTx/>
              <a:buNone/>
            </a:pPr>
            <a:r>
              <a:rPr lang="es-MX" altLang="es-MX"/>
              <a:t>                        IIN </a:t>
            </a:r>
            <a:endParaRPr lang="es-ES" altLang="es-MX"/>
          </a:p>
          <a:p>
            <a:pPr eaLnBrk="1" hangingPunct="1">
              <a:buFontTx/>
              <a:buNone/>
            </a:pPr>
            <a:endParaRPr lang="es-ES" altLang="es-MX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56EA716A-1C68-4EBE-B964-804B5609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40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id="{5A6CCDF3-CCAC-4ECC-B7DA-E6F63BA8B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s-MX" altLang="es-MX" sz="1600"/>
              <a:t>Ejercicios 1:</a:t>
            </a:r>
          </a:p>
          <a:p>
            <a:pPr lvl="1" eaLnBrk="1" hangingPunct="1">
              <a:lnSpc>
                <a:spcPct val="80000"/>
              </a:lnSpc>
            </a:pPr>
            <a:r>
              <a:rPr lang="es-MX" altLang="es-MX" sz="1400"/>
              <a:t>Flujo inicial:   -450,000 (MDP)</a:t>
            </a:r>
          </a:p>
          <a:p>
            <a:pPr lvl="1" eaLnBrk="1" hangingPunct="1">
              <a:lnSpc>
                <a:spcPct val="80000"/>
              </a:lnSpc>
            </a:pPr>
            <a:r>
              <a:rPr lang="es-MX" altLang="es-MX" sz="1400"/>
              <a:t>Flujos 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1:  200,000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2: 150,000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3: 200,000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s-MX" sz="1600"/>
              <a:t>Ejercicio 2:</a:t>
            </a:r>
          </a:p>
          <a:p>
            <a:pPr lvl="1" eaLnBrk="1" hangingPunct="1">
              <a:lnSpc>
                <a:spcPct val="80000"/>
              </a:lnSpc>
            </a:pPr>
            <a:r>
              <a:rPr lang="es-MX" altLang="es-MX" sz="1400"/>
              <a:t>Flujo inicial: -300,000</a:t>
            </a:r>
          </a:p>
          <a:p>
            <a:pPr lvl="1" eaLnBrk="1" hangingPunct="1">
              <a:lnSpc>
                <a:spcPct val="80000"/>
              </a:lnSpc>
            </a:pPr>
            <a:r>
              <a:rPr lang="es-MX" altLang="es-MX" sz="1400"/>
              <a:t>Flujos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1: 150,000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2: 125,000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3: 100,000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4:   75,000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s-MX" sz="1600"/>
              <a:t>Ejercicio 3:</a:t>
            </a:r>
          </a:p>
          <a:p>
            <a:pPr lvl="1" eaLnBrk="1" hangingPunct="1">
              <a:lnSpc>
                <a:spcPct val="80000"/>
              </a:lnSpc>
            </a:pPr>
            <a:r>
              <a:rPr lang="es-MX" altLang="es-MX" sz="1400"/>
              <a:t>Flujo inicial: -300,000</a:t>
            </a:r>
          </a:p>
          <a:p>
            <a:pPr lvl="1" eaLnBrk="1" hangingPunct="1">
              <a:lnSpc>
                <a:spcPct val="80000"/>
              </a:lnSpc>
            </a:pPr>
            <a:r>
              <a:rPr lang="es-MX" altLang="es-MX" sz="1400"/>
              <a:t>Flujos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1:   75,000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2: 100,000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3: 125,000</a:t>
            </a:r>
          </a:p>
          <a:p>
            <a:pPr lvl="2" eaLnBrk="1" hangingPunct="1">
              <a:lnSpc>
                <a:spcPct val="80000"/>
              </a:lnSpc>
            </a:pPr>
            <a:r>
              <a:rPr lang="es-MX" altLang="es-MX" sz="1200"/>
              <a:t>Año 4: 150,000</a:t>
            </a:r>
            <a:endParaRPr lang="es-ES" altLang="es-MX" sz="120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B6713F9-CD55-4684-83E1-DD89C241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957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0C7EB7E-6A6A-4FE9-AD1E-19B2C72E6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s-MX"/>
              <a:t>Valor del Dinero en el Tiempo</a:t>
            </a:r>
            <a:endParaRPr lang="es-ES" altLang="es-MX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3ECD571-EBE3-454C-8780-DD2E71FA6F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8229600" cy="749300"/>
          </a:xfrm>
        </p:spPr>
        <p:txBody>
          <a:bodyPr/>
          <a:lstStyle/>
          <a:p>
            <a:r>
              <a:rPr lang="es-MX" altLang="es-MX"/>
              <a:t>Conceptos e ideas claves</a:t>
            </a:r>
            <a:endParaRPr lang="es-ES" altLang="es-MX"/>
          </a:p>
        </p:txBody>
      </p:sp>
      <p:graphicFrame>
        <p:nvGraphicFramePr>
          <p:cNvPr id="17498" name="Group 90">
            <a:extLst>
              <a:ext uri="{FF2B5EF4-FFF2-40B4-BE49-F238E27FC236}">
                <a16:creationId xmlns:a16="http://schemas.microsoft.com/office/drawing/2014/main" id="{277F5C07-ECBA-4A99-A0B6-DCF80B2291C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981200" y="2636839"/>
          <a:ext cx="8229600" cy="2933637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2729110324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3674412830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424264297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1407199445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3202179846"/>
                    </a:ext>
                  </a:extLst>
                </a:gridCol>
              </a:tblGrid>
              <a:tr h="814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Períodos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s-ES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s-ES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s-ES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s-ES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s-ES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931032"/>
                  </a:ext>
                </a:extLst>
              </a:tr>
              <a:tr h="1162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 presente</a:t>
                      </a:r>
                      <a:endParaRPr kumimoji="0" lang="es-ES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Pagos, amortizaciones o anualidades</a:t>
                      </a:r>
                      <a:endParaRPr kumimoji="0" lang="es-ES" altLang="es-MX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Pagos, amortizaciones o anualidades</a:t>
                      </a:r>
                      <a:endParaRPr kumimoji="0" lang="es-ES" altLang="es-MX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Pagos, amortizaciones o anualidades</a:t>
                      </a:r>
                      <a:endParaRPr kumimoji="0" lang="es-ES" altLang="es-MX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Futuro</a:t>
                      </a:r>
                      <a:endParaRPr kumimoji="0" lang="es-ES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426143"/>
                  </a:ext>
                </a:extLst>
              </a:tr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altLang="es-MX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365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4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2C7848-5184-425D-B945-92C91EFE02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altLang="es-MX" dirty="0" err="1"/>
              <a:t>Interes</a:t>
            </a:r>
            <a:r>
              <a:rPr lang="es-MX" altLang="es-MX" dirty="0"/>
              <a:t> Compuesto</a:t>
            </a:r>
            <a:endParaRPr lang="es-ES" altLang="es-MX" dirty="0"/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94B27A23-C1EE-4347-82D8-8552DD539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9957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93D007F0-06A5-49C0-BF64-9C66456DF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Interés Compuesto</a:t>
            </a:r>
            <a:endParaRPr lang="es-ES" altLang="es-MX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8961BA60-1F3C-4B5B-A1B8-435D33F3E9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MX" altLang="es-MX"/>
              <a:t>Monto:</a:t>
            </a:r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Capital?</a:t>
            </a:r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Interés?</a:t>
            </a:r>
          </a:p>
          <a:p>
            <a:pPr eaLnBrk="1" hangingPunct="1">
              <a:lnSpc>
                <a:spcPct val="90000"/>
              </a:lnSpc>
            </a:pPr>
            <a:endParaRPr lang="es-MX" altLang="es-MX"/>
          </a:p>
          <a:p>
            <a:pPr eaLnBrk="1" hangingPunct="1">
              <a:lnSpc>
                <a:spcPct val="90000"/>
              </a:lnSpc>
            </a:pPr>
            <a:r>
              <a:rPr lang="es-MX" altLang="es-MX"/>
              <a:t>Periodos?</a:t>
            </a:r>
            <a:endParaRPr lang="es-ES" altLang="es-MX"/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4A2DFC2B-D943-4EEC-AF4D-F8CDA3C21F83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151313" y="1989138"/>
          <a:ext cx="288131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850680" imgH="241200" progId="Equation.3">
                  <p:embed/>
                </p:oleObj>
              </mc:Choice>
              <mc:Fallback>
                <p:oleObj name="Equation" r:id="rId3" imgW="850680" imgH="241200" progId="Equation.3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id="{4A2DFC2B-D943-4EEC-AF4D-F8CDA3C21F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3" y="1989138"/>
                        <a:ext cx="2881312" cy="8175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25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692D091-A76A-45B6-AA2D-B0221A744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Interés compuesto</a:t>
            </a:r>
            <a:endParaRPr lang="es-ES" altLang="es-MX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110DE08-72F8-4E86-A52D-75680F5117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MX" altLang="es-MX" sz="2400"/>
              <a:t>Ejercicio 1. Cual será el monto que se acumulará al finalizar 2 años, si se invierten $80,000 el dia de hoy a una tasa del 12% anual con capitalizaciones mensuales?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s-MX" sz="2400"/>
              <a:t>Ejercicio 2. Cuanto se deberá invertir para que se acumulen $200,000 al finalizar 4 años y medio, si la tasas que paga el banco es de 7.5% anual con capitalizaciones semestrales.</a:t>
            </a:r>
          </a:p>
          <a:p>
            <a:pPr eaLnBrk="1" hangingPunct="1">
              <a:lnSpc>
                <a:spcPct val="80000"/>
              </a:lnSpc>
            </a:pPr>
            <a:r>
              <a:rPr lang="es-MX" altLang="es-MX" sz="2400"/>
              <a:t>Ejercicio 3. de los ejercicios anteriores haga la corrida financiera con las siguientes columnas:</a:t>
            </a:r>
            <a:br>
              <a:rPr lang="es-MX" altLang="es-MX" sz="2400"/>
            </a:br>
            <a:endParaRPr lang="es-MX" altLang="es-MX" sz="24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s-MX" sz="2400"/>
              <a:t>    Periodo    Capital    tasa              interés       Capital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MX" altLang="es-MX" sz="2400"/>
              <a:t>                                    efectiva                           Insoluto</a:t>
            </a:r>
            <a:endParaRPr lang="es-ES" altLang="es-MX" sz="2400"/>
          </a:p>
        </p:txBody>
      </p:sp>
    </p:spTree>
    <p:extLst>
      <p:ext uri="{BB962C8B-B14F-4D97-AF65-F5344CB8AC3E}">
        <p14:creationId xmlns:p14="http://schemas.microsoft.com/office/powerpoint/2010/main" val="171641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A2C7848-5184-425D-B945-92C91EFE02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Anualidades</a:t>
            </a:r>
            <a:endParaRPr lang="es-ES" altLang="es-MX"/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94B27A23-C1EE-4347-82D8-8552DD539A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MX" altLang="es-MX"/>
          </a:p>
        </p:txBody>
      </p:sp>
    </p:spTree>
    <p:extLst>
      <p:ext uri="{BB962C8B-B14F-4D97-AF65-F5344CB8AC3E}">
        <p14:creationId xmlns:p14="http://schemas.microsoft.com/office/powerpoint/2010/main" val="89105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>
            <a:extLst>
              <a:ext uri="{FF2B5EF4-FFF2-40B4-BE49-F238E27FC236}">
                <a16:creationId xmlns:a16="http://schemas.microsoft.com/office/drawing/2014/main" id="{14571BD3-0C8F-43BA-8913-65FCC997D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 sz="4000"/>
              <a:t>Anualidades</a:t>
            </a:r>
            <a:br>
              <a:rPr lang="es-MX" altLang="es-MX" sz="4000"/>
            </a:br>
            <a:r>
              <a:rPr lang="es-MX" altLang="es-MX" sz="2800"/>
              <a:t>vencidas</a:t>
            </a:r>
            <a:endParaRPr lang="es-ES" altLang="es-MX" sz="2800"/>
          </a:p>
        </p:txBody>
      </p:sp>
      <p:sp>
        <p:nvSpPr>
          <p:cNvPr id="3077" name="Rectangle 3">
            <a:extLst>
              <a:ext uri="{FF2B5EF4-FFF2-40B4-BE49-F238E27FC236}">
                <a16:creationId xmlns:a16="http://schemas.microsoft.com/office/drawing/2014/main" id="{76504C55-9FAB-4C45-B563-A1466F68E1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Valor Actual </a:t>
            </a:r>
          </a:p>
          <a:p>
            <a:pPr eaLnBrk="1" hangingPunct="1"/>
            <a:endParaRPr lang="es-MX" altLang="es-MX"/>
          </a:p>
          <a:p>
            <a:pPr eaLnBrk="1" hangingPunct="1"/>
            <a:endParaRPr lang="es-MX" altLang="es-MX"/>
          </a:p>
          <a:p>
            <a:pPr eaLnBrk="1" hangingPunct="1"/>
            <a:r>
              <a:rPr lang="es-MX" altLang="es-MX"/>
              <a:t>Valor Futuro</a:t>
            </a:r>
            <a:br>
              <a:rPr lang="es-MX" altLang="es-MX"/>
            </a:br>
            <a:endParaRPr lang="es-MX" altLang="es-MX"/>
          </a:p>
          <a:p>
            <a:pPr eaLnBrk="1" hangingPunct="1"/>
            <a:endParaRPr lang="es-ES" altLang="es-MX"/>
          </a:p>
        </p:txBody>
      </p:sp>
      <p:graphicFrame>
        <p:nvGraphicFramePr>
          <p:cNvPr id="3074" name="Object 6">
            <a:extLst>
              <a:ext uri="{FF2B5EF4-FFF2-40B4-BE49-F238E27FC236}">
                <a16:creationId xmlns:a16="http://schemas.microsoft.com/office/drawing/2014/main" id="{F5D0257A-3469-45A8-9DD8-7B9E85E170DF}"/>
              </a:ext>
            </a:extLst>
          </p:cNvPr>
          <p:cNvGraphicFramePr>
            <a:graphicFrameLocks noChangeAspect="1"/>
          </p:cNvGraphicFramePr>
          <p:nvPr>
            <p:ph sz="quarter" idx="2"/>
          </p:nvPr>
        </p:nvGraphicFramePr>
        <p:xfrm>
          <a:off x="6383338" y="1700214"/>
          <a:ext cx="20891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206360" imgH="482400" progId="Equation.3">
                  <p:embed/>
                </p:oleObj>
              </mc:Choice>
              <mc:Fallback>
                <p:oleObj name="Equation" r:id="rId3" imgW="1206360" imgH="482400" progId="Equation.3">
                  <p:embed/>
                  <p:pic>
                    <p:nvPicPr>
                      <p:cNvPr id="3074" name="Object 6">
                        <a:extLst>
                          <a:ext uri="{FF2B5EF4-FFF2-40B4-BE49-F238E27FC236}">
                            <a16:creationId xmlns:a16="http://schemas.microsoft.com/office/drawing/2014/main" id="{F5D0257A-3469-45A8-9DD8-7B9E85E170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1700214"/>
                        <a:ext cx="2089150" cy="8350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8">
            <a:extLst>
              <a:ext uri="{FF2B5EF4-FFF2-40B4-BE49-F238E27FC236}">
                <a16:creationId xmlns:a16="http://schemas.microsoft.com/office/drawing/2014/main" id="{D38E0A06-8680-4200-8011-22F2AD1E6CAF}"/>
              </a:ext>
            </a:extLst>
          </p:cNvPr>
          <p:cNvGraphicFramePr>
            <a:graphicFrameLocks noChangeAspect="1"/>
          </p:cNvGraphicFramePr>
          <p:nvPr>
            <p:ph sz="quarter" idx="3"/>
          </p:nvPr>
        </p:nvGraphicFramePr>
        <p:xfrm>
          <a:off x="6311901" y="3141664"/>
          <a:ext cx="22320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143000" imgH="482400" progId="Equation.3">
                  <p:embed/>
                </p:oleObj>
              </mc:Choice>
              <mc:Fallback>
                <p:oleObj name="Equation" r:id="rId5" imgW="1143000" imgH="482400" progId="Equation.3">
                  <p:embed/>
                  <p:pic>
                    <p:nvPicPr>
                      <p:cNvPr id="3075" name="Object 8">
                        <a:extLst>
                          <a:ext uri="{FF2B5EF4-FFF2-40B4-BE49-F238E27FC236}">
                            <a16:creationId xmlns:a16="http://schemas.microsoft.com/office/drawing/2014/main" id="{D38E0A06-8680-4200-8011-22F2AD1E6C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1" y="3141664"/>
                        <a:ext cx="2232025" cy="9429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815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2C60790-5264-48F2-853B-E847E450F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MX"/>
              <a:t>Anualidades</a:t>
            </a:r>
            <a:endParaRPr lang="es-ES" altLang="es-MX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28AC485-5F72-4703-AF12-52F8FB233C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MX" altLang="es-MX" sz="1600"/>
              <a:t>Ejercicio 1: El Sr. Rodriguez ahorra $1,500 cada mes, en una inversión que paga una tasa de interes del 12% anual capitalizable mensualmente. Los depositos los hará al final de cada mes. Calcule el monto que tendra acumulado al final de 5 años.</a:t>
            </a:r>
          </a:p>
          <a:p>
            <a:pPr eaLnBrk="1" hangingPunct="1">
              <a:lnSpc>
                <a:spcPct val="80000"/>
              </a:lnSpc>
            </a:pPr>
            <a:endParaRPr lang="es-MX" altLang="es-MX" sz="1600"/>
          </a:p>
          <a:p>
            <a:pPr eaLnBrk="1" hangingPunct="1">
              <a:lnSpc>
                <a:spcPct val="80000"/>
              </a:lnSpc>
            </a:pPr>
            <a:r>
              <a:rPr lang="es-MX" altLang="es-MX" sz="1600"/>
              <a:t>Ejercicio 2: El Sr. Perez, desea comprar una casa que tiene un valor de $1,800,000 y desea liquidarla mediante pagos mensuales vencidos. El banco cobra una tasa de interes del 12.5% anual capitalizable mensualmente, y ofrece un plazo de 15 años. Calcule el monto del pago mensual que deberá realizar.</a:t>
            </a:r>
          </a:p>
          <a:p>
            <a:pPr eaLnBrk="1" hangingPunct="1">
              <a:lnSpc>
                <a:spcPct val="80000"/>
              </a:lnSpc>
            </a:pPr>
            <a:endParaRPr lang="es-MX" altLang="es-MX" sz="1600"/>
          </a:p>
          <a:p>
            <a:pPr eaLnBrk="1" hangingPunct="1">
              <a:lnSpc>
                <a:spcPct val="80000"/>
              </a:lnSpc>
            </a:pPr>
            <a:r>
              <a:rPr lang="es-MX" altLang="es-MX" sz="1600"/>
              <a:t>Ejercicio 3: El sr. Juarez desea ayudar a su hijo para que al terminar sus estudios de medicina (en 5 años) ponga su consultorio, para tal efecto sabe que se requiere de $350,000 para ese fin. La forma en que el sr Juarez reunirá el dinero es a través de ahorros mensuales anticipados en una cuenta bancaria que paga el 9% de interés anual capitalizable mensualmente. Calcule el monto de cada pago mensual.</a:t>
            </a:r>
          </a:p>
          <a:p>
            <a:pPr eaLnBrk="1" hangingPunct="1">
              <a:lnSpc>
                <a:spcPct val="80000"/>
              </a:lnSpc>
            </a:pPr>
            <a:endParaRPr lang="es-MX" altLang="es-MX" sz="1600"/>
          </a:p>
          <a:p>
            <a:pPr eaLnBrk="1" hangingPunct="1">
              <a:lnSpc>
                <a:spcPct val="80000"/>
              </a:lnSpc>
            </a:pPr>
            <a:r>
              <a:rPr lang="es-MX" altLang="es-MX" sz="1600"/>
              <a:t>Ejercicio 4: La EMPRESA X, sabe que deberá renovar su maquinaria dentro de 5 años. Para ese efecto desea crear el fondo para esa renovacion de  maquinaria mediante depositos semestrales en una cuenta de inversion que paga el 10% de interes anual capitalizable semestralmente. Se estima que la maquina tendra un precio de 500,000.00</a:t>
            </a:r>
            <a:endParaRPr lang="es-ES" altLang="es-MX" sz="1600"/>
          </a:p>
        </p:txBody>
      </p:sp>
    </p:spTree>
    <p:extLst>
      <p:ext uri="{BB962C8B-B14F-4D97-AF65-F5344CB8AC3E}">
        <p14:creationId xmlns:p14="http://schemas.microsoft.com/office/powerpoint/2010/main" val="37731319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883</Words>
  <Application>Microsoft Office PowerPoint</Application>
  <PresentationFormat>Panorámica</PresentationFormat>
  <Paragraphs>162</Paragraphs>
  <Slides>23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Tema de Office</vt:lpstr>
      <vt:lpstr>Microsoft Equation 3.0</vt:lpstr>
      <vt:lpstr>Presentación de PowerPoint</vt:lpstr>
      <vt:lpstr>Valor del Dinero en el Tiempo</vt:lpstr>
      <vt:lpstr>Valor del Dinero en el Tiempo</vt:lpstr>
      <vt:lpstr>Interes Compuesto</vt:lpstr>
      <vt:lpstr>Interés Compuesto</vt:lpstr>
      <vt:lpstr>Interés compuesto</vt:lpstr>
      <vt:lpstr>Anualidades</vt:lpstr>
      <vt:lpstr>Anualidades vencidas</vt:lpstr>
      <vt:lpstr>Anualidades</vt:lpstr>
      <vt:lpstr>Amortización</vt:lpstr>
      <vt:lpstr>Indicadores de Rentabilidad de Flujos de Efectivo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</dc:creator>
  <cp:lastModifiedBy>FA</cp:lastModifiedBy>
  <cp:revision>2</cp:revision>
  <dcterms:created xsi:type="dcterms:W3CDTF">2018-06-08T19:54:19Z</dcterms:created>
  <dcterms:modified xsi:type="dcterms:W3CDTF">2018-06-08T20:08:50Z</dcterms:modified>
</cp:coreProperties>
</file>