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3" r:id="rId3"/>
    <p:sldId id="266" r:id="rId4"/>
    <p:sldId id="264" r:id="rId5"/>
    <p:sldId id="267" r:id="rId6"/>
    <p:sldId id="268" r:id="rId7"/>
    <p:sldId id="265" r:id="rId8"/>
    <p:sldId id="258" r:id="rId9"/>
    <p:sldId id="260" r:id="rId10"/>
    <p:sldId id="269" r:id="rId11"/>
    <p:sldId id="270" r:id="rId12"/>
    <p:sldId id="271" r:id="rId13"/>
    <p:sldId id="272" r:id="rId14"/>
    <p:sldId id="273" r:id="rId15"/>
    <p:sldId id="259" r:id="rId16"/>
    <p:sldId id="274" r:id="rId17"/>
    <p:sldId id="275" r:id="rId18"/>
    <p:sldId id="261" r:id="rId19"/>
    <p:sldId id="276" r:id="rId20"/>
    <p:sldId id="277" r:id="rId21"/>
    <p:sldId id="278" r:id="rId22"/>
    <p:sldId id="262" r:id="rId23"/>
    <p:sldId id="279" r:id="rId2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C0"/>
    <a:srgbClr val="000000"/>
    <a:srgbClr val="67787B"/>
    <a:srgbClr val="00B050"/>
    <a:srgbClr val="7E9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3054D6-3F75-4E8B-93D0-CB0768A8E259}" type="doc">
      <dgm:prSet loTypeId="urn:microsoft.com/office/officeart/2005/8/layout/cycle2" loCatId="cycle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2405B4FB-E745-4313-9D75-8D27BF53A512}">
      <dgm:prSet phldrT="[Texto]"/>
      <dgm:spPr/>
      <dgm:t>
        <a:bodyPr/>
        <a:lstStyle/>
        <a:p>
          <a:r>
            <a:rPr lang="es-MX" dirty="0"/>
            <a:t>efectivo</a:t>
          </a:r>
        </a:p>
      </dgm:t>
    </dgm:pt>
    <dgm:pt modelId="{50537C99-3242-45D8-9034-5CC3B63C1A74}" type="parTrans" cxnId="{4AB766DC-363A-4946-843D-EA59BD735E1E}">
      <dgm:prSet/>
      <dgm:spPr/>
      <dgm:t>
        <a:bodyPr/>
        <a:lstStyle/>
        <a:p>
          <a:endParaRPr lang="es-MX"/>
        </a:p>
      </dgm:t>
    </dgm:pt>
    <dgm:pt modelId="{5780112D-C532-4539-AE69-B9F3CDB50064}" type="sibTrans" cxnId="{4AB766DC-363A-4946-843D-EA59BD735E1E}">
      <dgm:prSet/>
      <dgm:spPr/>
      <dgm:t>
        <a:bodyPr/>
        <a:lstStyle/>
        <a:p>
          <a:endParaRPr lang="es-MX"/>
        </a:p>
      </dgm:t>
    </dgm:pt>
    <dgm:pt modelId="{63796E38-B108-4819-99C1-A4DADAA9D468}">
      <dgm:prSet phldrT="[Texto]"/>
      <dgm:spPr/>
      <dgm:t>
        <a:bodyPr/>
        <a:lstStyle/>
        <a:p>
          <a:r>
            <a:rPr lang="es-MX" dirty="0"/>
            <a:t>inventarios</a:t>
          </a:r>
        </a:p>
      </dgm:t>
    </dgm:pt>
    <dgm:pt modelId="{563164F8-D1AA-43AC-A3F9-6CC822D18F09}" type="parTrans" cxnId="{A29D6B72-9D02-4CEA-A3CC-0A25F7050A62}">
      <dgm:prSet/>
      <dgm:spPr/>
      <dgm:t>
        <a:bodyPr/>
        <a:lstStyle/>
        <a:p>
          <a:endParaRPr lang="es-MX"/>
        </a:p>
      </dgm:t>
    </dgm:pt>
    <dgm:pt modelId="{E0500684-2BEE-491B-B82A-4570FF9A050D}" type="sibTrans" cxnId="{A29D6B72-9D02-4CEA-A3CC-0A25F7050A62}">
      <dgm:prSet/>
      <dgm:spPr/>
      <dgm:t>
        <a:bodyPr/>
        <a:lstStyle/>
        <a:p>
          <a:endParaRPr lang="es-MX"/>
        </a:p>
      </dgm:t>
    </dgm:pt>
    <dgm:pt modelId="{FCDA8493-A592-4D59-AC0E-FA866BAA2588}">
      <dgm:prSet phldrT="[Texto]"/>
      <dgm:spPr/>
      <dgm:t>
        <a:bodyPr/>
        <a:lstStyle/>
        <a:p>
          <a:r>
            <a:rPr lang="es-MX" dirty="0"/>
            <a:t>Cuentas por cobrar</a:t>
          </a:r>
        </a:p>
      </dgm:t>
    </dgm:pt>
    <dgm:pt modelId="{3A61E413-9C82-4556-AC49-29FC8DB8A54F}" type="parTrans" cxnId="{23E582C9-CBB9-4EEA-A121-6530A84DF93D}">
      <dgm:prSet/>
      <dgm:spPr/>
      <dgm:t>
        <a:bodyPr/>
        <a:lstStyle/>
        <a:p>
          <a:endParaRPr lang="es-MX"/>
        </a:p>
      </dgm:t>
    </dgm:pt>
    <dgm:pt modelId="{F0F55CED-2B2F-427A-ABB6-11D4A524A1DA}" type="sibTrans" cxnId="{23E582C9-CBB9-4EEA-A121-6530A84DF93D}">
      <dgm:prSet/>
      <dgm:spPr/>
      <dgm:t>
        <a:bodyPr/>
        <a:lstStyle/>
        <a:p>
          <a:endParaRPr lang="es-MX"/>
        </a:p>
      </dgm:t>
    </dgm:pt>
    <dgm:pt modelId="{E0F00109-A01B-46B2-B952-4CB541677124}" type="pres">
      <dgm:prSet presAssocID="{133054D6-3F75-4E8B-93D0-CB0768A8E259}" presName="cycle" presStyleCnt="0">
        <dgm:presLayoutVars>
          <dgm:dir/>
          <dgm:resizeHandles val="exact"/>
        </dgm:presLayoutVars>
      </dgm:prSet>
      <dgm:spPr/>
    </dgm:pt>
    <dgm:pt modelId="{C486090A-F214-4F4E-80A7-0A1C0B00E41D}" type="pres">
      <dgm:prSet presAssocID="{2405B4FB-E745-4313-9D75-8D27BF53A512}" presName="node" presStyleLbl="node1" presStyleIdx="0" presStyleCnt="3">
        <dgm:presLayoutVars>
          <dgm:bulletEnabled val="1"/>
        </dgm:presLayoutVars>
      </dgm:prSet>
      <dgm:spPr/>
    </dgm:pt>
    <dgm:pt modelId="{456606D9-4170-4AA8-9346-BEB25DE052D3}" type="pres">
      <dgm:prSet presAssocID="{5780112D-C532-4539-AE69-B9F3CDB50064}" presName="sibTrans" presStyleLbl="sibTrans2D1" presStyleIdx="0" presStyleCnt="3"/>
      <dgm:spPr/>
    </dgm:pt>
    <dgm:pt modelId="{DDC0307D-CA9F-4FD5-947E-D169A6C5C111}" type="pres">
      <dgm:prSet presAssocID="{5780112D-C532-4539-AE69-B9F3CDB50064}" presName="connectorText" presStyleLbl="sibTrans2D1" presStyleIdx="0" presStyleCnt="3"/>
      <dgm:spPr/>
    </dgm:pt>
    <dgm:pt modelId="{65C8CF17-FCCB-42D2-A0E0-36896C7996F7}" type="pres">
      <dgm:prSet presAssocID="{63796E38-B108-4819-99C1-A4DADAA9D468}" presName="node" presStyleLbl="node1" presStyleIdx="1" presStyleCnt="3">
        <dgm:presLayoutVars>
          <dgm:bulletEnabled val="1"/>
        </dgm:presLayoutVars>
      </dgm:prSet>
      <dgm:spPr/>
    </dgm:pt>
    <dgm:pt modelId="{34BCB2E9-A060-4BE8-9B57-71F9F0BFD204}" type="pres">
      <dgm:prSet presAssocID="{E0500684-2BEE-491B-B82A-4570FF9A050D}" presName="sibTrans" presStyleLbl="sibTrans2D1" presStyleIdx="1" presStyleCnt="3"/>
      <dgm:spPr/>
    </dgm:pt>
    <dgm:pt modelId="{C19C6701-AAA7-4578-9226-1778398B8F3D}" type="pres">
      <dgm:prSet presAssocID="{E0500684-2BEE-491B-B82A-4570FF9A050D}" presName="connectorText" presStyleLbl="sibTrans2D1" presStyleIdx="1" presStyleCnt="3"/>
      <dgm:spPr/>
    </dgm:pt>
    <dgm:pt modelId="{8A22A078-93A4-418A-B35D-65FB009A2AF0}" type="pres">
      <dgm:prSet presAssocID="{FCDA8493-A592-4D59-AC0E-FA866BAA2588}" presName="node" presStyleLbl="node1" presStyleIdx="2" presStyleCnt="3">
        <dgm:presLayoutVars>
          <dgm:bulletEnabled val="1"/>
        </dgm:presLayoutVars>
      </dgm:prSet>
      <dgm:spPr/>
    </dgm:pt>
    <dgm:pt modelId="{A2B71A39-F9D8-42CD-BB49-BA294BB66292}" type="pres">
      <dgm:prSet presAssocID="{F0F55CED-2B2F-427A-ABB6-11D4A524A1DA}" presName="sibTrans" presStyleLbl="sibTrans2D1" presStyleIdx="2" presStyleCnt="3"/>
      <dgm:spPr/>
    </dgm:pt>
    <dgm:pt modelId="{D04E58C2-E1E6-46CE-B005-368937A7EA2F}" type="pres">
      <dgm:prSet presAssocID="{F0F55CED-2B2F-427A-ABB6-11D4A524A1DA}" presName="connectorText" presStyleLbl="sibTrans2D1" presStyleIdx="2" presStyleCnt="3"/>
      <dgm:spPr/>
    </dgm:pt>
  </dgm:ptLst>
  <dgm:cxnLst>
    <dgm:cxn modelId="{AEB2FB01-ECC4-479B-AC5A-1E4819ED1711}" type="presOf" srcId="{2405B4FB-E745-4313-9D75-8D27BF53A512}" destId="{C486090A-F214-4F4E-80A7-0A1C0B00E41D}" srcOrd="0" destOrd="0" presId="urn:microsoft.com/office/officeart/2005/8/layout/cycle2"/>
    <dgm:cxn modelId="{EA182327-CDDF-4571-A625-F49F6C6236BA}" type="presOf" srcId="{FCDA8493-A592-4D59-AC0E-FA866BAA2588}" destId="{8A22A078-93A4-418A-B35D-65FB009A2AF0}" srcOrd="0" destOrd="0" presId="urn:microsoft.com/office/officeart/2005/8/layout/cycle2"/>
    <dgm:cxn modelId="{9675B467-085C-4427-AD01-329DEC3C46A2}" type="presOf" srcId="{63796E38-B108-4819-99C1-A4DADAA9D468}" destId="{65C8CF17-FCCB-42D2-A0E0-36896C7996F7}" srcOrd="0" destOrd="0" presId="urn:microsoft.com/office/officeart/2005/8/layout/cycle2"/>
    <dgm:cxn modelId="{A29D6B72-9D02-4CEA-A3CC-0A25F7050A62}" srcId="{133054D6-3F75-4E8B-93D0-CB0768A8E259}" destId="{63796E38-B108-4819-99C1-A4DADAA9D468}" srcOrd="1" destOrd="0" parTransId="{563164F8-D1AA-43AC-A3F9-6CC822D18F09}" sibTransId="{E0500684-2BEE-491B-B82A-4570FF9A050D}"/>
    <dgm:cxn modelId="{80F94789-F90D-4E33-9B6B-097386C71F3C}" type="presOf" srcId="{E0500684-2BEE-491B-B82A-4570FF9A050D}" destId="{34BCB2E9-A060-4BE8-9B57-71F9F0BFD204}" srcOrd="0" destOrd="0" presId="urn:microsoft.com/office/officeart/2005/8/layout/cycle2"/>
    <dgm:cxn modelId="{717E3A90-EF51-4BAA-A54B-48F3E74577E2}" type="presOf" srcId="{133054D6-3F75-4E8B-93D0-CB0768A8E259}" destId="{E0F00109-A01B-46B2-B952-4CB541677124}" srcOrd="0" destOrd="0" presId="urn:microsoft.com/office/officeart/2005/8/layout/cycle2"/>
    <dgm:cxn modelId="{5A260D98-51D1-445D-8CCD-DE13430F81BE}" type="presOf" srcId="{F0F55CED-2B2F-427A-ABB6-11D4A524A1DA}" destId="{A2B71A39-F9D8-42CD-BB49-BA294BB66292}" srcOrd="0" destOrd="0" presId="urn:microsoft.com/office/officeart/2005/8/layout/cycle2"/>
    <dgm:cxn modelId="{B0ED7FA2-23CA-40BE-AE07-479083AAF634}" type="presOf" srcId="{F0F55CED-2B2F-427A-ABB6-11D4A524A1DA}" destId="{D04E58C2-E1E6-46CE-B005-368937A7EA2F}" srcOrd="1" destOrd="0" presId="urn:microsoft.com/office/officeart/2005/8/layout/cycle2"/>
    <dgm:cxn modelId="{5C0B25A8-68F1-4CB9-8EA9-113BE34A860E}" type="presOf" srcId="{5780112D-C532-4539-AE69-B9F3CDB50064}" destId="{456606D9-4170-4AA8-9346-BEB25DE052D3}" srcOrd="0" destOrd="0" presId="urn:microsoft.com/office/officeart/2005/8/layout/cycle2"/>
    <dgm:cxn modelId="{50A924BA-04B2-4EA1-9BBE-BC9DD9EBBA56}" type="presOf" srcId="{E0500684-2BEE-491B-B82A-4570FF9A050D}" destId="{C19C6701-AAA7-4578-9226-1778398B8F3D}" srcOrd="1" destOrd="0" presId="urn:microsoft.com/office/officeart/2005/8/layout/cycle2"/>
    <dgm:cxn modelId="{577E88BD-8A6D-457C-8C97-3B513DD87D6E}" type="presOf" srcId="{5780112D-C532-4539-AE69-B9F3CDB50064}" destId="{DDC0307D-CA9F-4FD5-947E-D169A6C5C111}" srcOrd="1" destOrd="0" presId="urn:microsoft.com/office/officeart/2005/8/layout/cycle2"/>
    <dgm:cxn modelId="{23E582C9-CBB9-4EEA-A121-6530A84DF93D}" srcId="{133054D6-3F75-4E8B-93D0-CB0768A8E259}" destId="{FCDA8493-A592-4D59-AC0E-FA866BAA2588}" srcOrd="2" destOrd="0" parTransId="{3A61E413-9C82-4556-AC49-29FC8DB8A54F}" sibTransId="{F0F55CED-2B2F-427A-ABB6-11D4A524A1DA}"/>
    <dgm:cxn modelId="{4AB766DC-363A-4946-843D-EA59BD735E1E}" srcId="{133054D6-3F75-4E8B-93D0-CB0768A8E259}" destId="{2405B4FB-E745-4313-9D75-8D27BF53A512}" srcOrd="0" destOrd="0" parTransId="{50537C99-3242-45D8-9034-5CC3B63C1A74}" sibTransId="{5780112D-C532-4539-AE69-B9F3CDB50064}"/>
    <dgm:cxn modelId="{7D5BB702-E309-45F7-95B7-DB03213D3272}" type="presParOf" srcId="{E0F00109-A01B-46B2-B952-4CB541677124}" destId="{C486090A-F214-4F4E-80A7-0A1C0B00E41D}" srcOrd="0" destOrd="0" presId="urn:microsoft.com/office/officeart/2005/8/layout/cycle2"/>
    <dgm:cxn modelId="{897C2FA1-737D-4474-8F2D-5F149769838E}" type="presParOf" srcId="{E0F00109-A01B-46B2-B952-4CB541677124}" destId="{456606D9-4170-4AA8-9346-BEB25DE052D3}" srcOrd="1" destOrd="0" presId="urn:microsoft.com/office/officeart/2005/8/layout/cycle2"/>
    <dgm:cxn modelId="{30601F80-B5F3-4762-8FB9-32C83C23F9A7}" type="presParOf" srcId="{456606D9-4170-4AA8-9346-BEB25DE052D3}" destId="{DDC0307D-CA9F-4FD5-947E-D169A6C5C111}" srcOrd="0" destOrd="0" presId="urn:microsoft.com/office/officeart/2005/8/layout/cycle2"/>
    <dgm:cxn modelId="{298F5D86-37EB-41D4-8EE2-B7B3986F4973}" type="presParOf" srcId="{E0F00109-A01B-46B2-B952-4CB541677124}" destId="{65C8CF17-FCCB-42D2-A0E0-36896C7996F7}" srcOrd="2" destOrd="0" presId="urn:microsoft.com/office/officeart/2005/8/layout/cycle2"/>
    <dgm:cxn modelId="{321C30C1-FA7E-42CD-925A-0C80B8C539E1}" type="presParOf" srcId="{E0F00109-A01B-46B2-B952-4CB541677124}" destId="{34BCB2E9-A060-4BE8-9B57-71F9F0BFD204}" srcOrd="3" destOrd="0" presId="urn:microsoft.com/office/officeart/2005/8/layout/cycle2"/>
    <dgm:cxn modelId="{B0F95C7A-E787-4FC9-A013-00232294FD7D}" type="presParOf" srcId="{34BCB2E9-A060-4BE8-9B57-71F9F0BFD204}" destId="{C19C6701-AAA7-4578-9226-1778398B8F3D}" srcOrd="0" destOrd="0" presId="urn:microsoft.com/office/officeart/2005/8/layout/cycle2"/>
    <dgm:cxn modelId="{0C25FD0B-EDA6-45E8-A70E-9A2EA6B0B201}" type="presParOf" srcId="{E0F00109-A01B-46B2-B952-4CB541677124}" destId="{8A22A078-93A4-418A-B35D-65FB009A2AF0}" srcOrd="4" destOrd="0" presId="urn:microsoft.com/office/officeart/2005/8/layout/cycle2"/>
    <dgm:cxn modelId="{59BD977D-AEED-44FB-B229-D72E2248AA37}" type="presParOf" srcId="{E0F00109-A01B-46B2-B952-4CB541677124}" destId="{A2B71A39-F9D8-42CD-BB49-BA294BB66292}" srcOrd="5" destOrd="0" presId="urn:microsoft.com/office/officeart/2005/8/layout/cycle2"/>
    <dgm:cxn modelId="{C80F9350-B969-4280-8495-9F3375001438}" type="presParOf" srcId="{A2B71A39-F9D8-42CD-BB49-BA294BB66292}" destId="{D04E58C2-E1E6-46CE-B005-368937A7EA2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6090A-F214-4F4E-80A7-0A1C0B00E41D}">
      <dsp:nvSpPr>
        <dsp:cNvPr id="0" name=""/>
        <dsp:cNvSpPr/>
      </dsp:nvSpPr>
      <dsp:spPr>
        <a:xfrm>
          <a:off x="968147" y="30"/>
          <a:ext cx="1183713" cy="118371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efectivo</a:t>
          </a:r>
        </a:p>
      </dsp:txBody>
      <dsp:txXfrm>
        <a:off x="1141498" y="173381"/>
        <a:ext cx="837011" cy="837011"/>
      </dsp:txXfrm>
    </dsp:sp>
    <dsp:sp modelId="{456606D9-4170-4AA8-9346-BEB25DE052D3}">
      <dsp:nvSpPr>
        <dsp:cNvPr id="0" name=""/>
        <dsp:cNvSpPr/>
      </dsp:nvSpPr>
      <dsp:spPr>
        <a:xfrm rot="3600000">
          <a:off x="1842529" y="1154903"/>
          <a:ext cx="315717" cy="3995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200" kern="1200"/>
        </a:p>
      </dsp:txBody>
      <dsp:txXfrm>
        <a:off x="1866208" y="1193791"/>
        <a:ext cx="221002" cy="239701"/>
      </dsp:txXfrm>
    </dsp:sp>
    <dsp:sp modelId="{65C8CF17-FCCB-42D2-A0E0-36896C7996F7}">
      <dsp:nvSpPr>
        <dsp:cNvPr id="0" name=""/>
        <dsp:cNvSpPr/>
      </dsp:nvSpPr>
      <dsp:spPr>
        <a:xfrm>
          <a:off x="1857851" y="1541042"/>
          <a:ext cx="1183713" cy="1183713"/>
        </a:xfrm>
        <a:prstGeom prst="ellipse">
          <a:avLst/>
        </a:prstGeom>
        <a:gradFill rotWithShape="0">
          <a:gsLst>
            <a:gs pos="0">
              <a:schemeClr val="accent4">
                <a:hueOff val="4706656"/>
                <a:satOff val="-11638"/>
                <a:lumOff val="-6177"/>
                <a:alphaOff val="0"/>
                <a:shade val="85000"/>
              </a:schemeClr>
            </a:gs>
            <a:gs pos="100000">
              <a:schemeClr val="accent4">
                <a:hueOff val="4706656"/>
                <a:satOff val="-11638"/>
                <a:lumOff val="-6177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inventarios</a:t>
          </a:r>
        </a:p>
      </dsp:txBody>
      <dsp:txXfrm>
        <a:off x="2031202" y="1714393"/>
        <a:ext cx="837011" cy="837011"/>
      </dsp:txXfrm>
    </dsp:sp>
    <dsp:sp modelId="{34BCB2E9-A060-4BE8-9B57-71F9F0BFD204}">
      <dsp:nvSpPr>
        <dsp:cNvPr id="0" name=""/>
        <dsp:cNvSpPr/>
      </dsp:nvSpPr>
      <dsp:spPr>
        <a:xfrm rot="10800000">
          <a:off x="1411080" y="1933148"/>
          <a:ext cx="315717" cy="3995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4706656"/>
                <a:satOff val="-11638"/>
                <a:lumOff val="-6177"/>
                <a:alphaOff val="0"/>
                <a:shade val="85000"/>
              </a:schemeClr>
            </a:gs>
            <a:gs pos="100000">
              <a:schemeClr val="accent4">
                <a:hueOff val="4706656"/>
                <a:satOff val="-11638"/>
                <a:lumOff val="-6177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200" kern="1200"/>
        </a:p>
      </dsp:txBody>
      <dsp:txXfrm rot="10800000">
        <a:off x="1505795" y="2013049"/>
        <a:ext cx="221002" cy="239701"/>
      </dsp:txXfrm>
    </dsp:sp>
    <dsp:sp modelId="{8A22A078-93A4-418A-B35D-65FB009A2AF0}">
      <dsp:nvSpPr>
        <dsp:cNvPr id="0" name=""/>
        <dsp:cNvSpPr/>
      </dsp:nvSpPr>
      <dsp:spPr>
        <a:xfrm>
          <a:off x="78442" y="1541042"/>
          <a:ext cx="1183713" cy="1183713"/>
        </a:xfrm>
        <a:prstGeom prst="ellipse">
          <a:avLst/>
        </a:prstGeom>
        <a:gradFill rotWithShape="0">
          <a:gsLst>
            <a:gs pos="0">
              <a:schemeClr val="accent4">
                <a:hueOff val="9413312"/>
                <a:satOff val="-23276"/>
                <a:lumOff val="-12353"/>
                <a:alphaOff val="0"/>
                <a:shade val="85000"/>
              </a:schemeClr>
            </a:gs>
            <a:gs pos="100000">
              <a:schemeClr val="accent4">
                <a:hueOff val="9413312"/>
                <a:satOff val="-23276"/>
                <a:lumOff val="-12353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kern="1200" dirty="0"/>
            <a:t>Cuentas por cobrar</a:t>
          </a:r>
        </a:p>
      </dsp:txBody>
      <dsp:txXfrm>
        <a:off x="251793" y="1714393"/>
        <a:ext cx="837011" cy="837011"/>
      </dsp:txXfrm>
    </dsp:sp>
    <dsp:sp modelId="{A2B71A39-F9D8-42CD-BB49-BA294BB66292}">
      <dsp:nvSpPr>
        <dsp:cNvPr id="0" name=""/>
        <dsp:cNvSpPr/>
      </dsp:nvSpPr>
      <dsp:spPr>
        <a:xfrm rot="18000000">
          <a:off x="952825" y="1170380"/>
          <a:ext cx="315717" cy="3995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9413312"/>
                <a:satOff val="-23276"/>
                <a:lumOff val="-12353"/>
                <a:alphaOff val="0"/>
                <a:shade val="85000"/>
              </a:schemeClr>
            </a:gs>
            <a:gs pos="100000">
              <a:schemeClr val="accent4">
                <a:hueOff val="9413312"/>
                <a:satOff val="-23276"/>
                <a:lumOff val="-12353"/>
                <a:alphaOff val="0"/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50800" dist="42924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1200" kern="1200"/>
        </a:p>
      </dsp:txBody>
      <dsp:txXfrm>
        <a:off x="976504" y="1291294"/>
        <a:ext cx="221002" cy="239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9FA0-30BE-4812-BD03-D72D63DF936A}" type="datetimeFigureOut">
              <a:rPr lang="es-MX" smtClean="0"/>
              <a:t>09/06/2018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8676-F785-42ED-B6E0-B2A9C7E96D92}" type="slidenum">
              <a:rPr lang="es-MX" smtClean="0"/>
              <a:t>‹Nº›</a:t>
            </a:fld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9FA0-30BE-4812-BD03-D72D63DF936A}" type="datetimeFigureOut">
              <a:rPr lang="es-MX" smtClean="0"/>
              <a:t>09/06/2018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8676-F785-42ED-B6E0-B2A9C7E96D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9FA0-30BE-4812-BD03-D72D63DF936A}" type="datetimeFigureOut">
              <a:rPr lang="es-MX" smtClean="0"/>
              <a:t>09/06/2018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8676-F785-42ED-B6E0-B2A9C7E96D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D84F-4D97-4F94-A1DF-39EC2FD18E46}" type="datetimeFigureOut">
              <a:rPr lang="es-MX" smtClean="0"/>
              <a:t>09/06/2018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D000-ABEE-4C52-B8C8-F357D1D108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2656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D84F-4D97-4F94-A1DF-39EC2FD18E46}" type="datetimeFigureOut">
              <a:rPr lang="es-MX" smtClean="0"/>
              <a:t>09/06/2018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2D000-ABEE-4C52-B8C8-F357D1D108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22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9FA0-30BE-4812-BD03-D72D63DF936A}" type="datetimeFigureOut">
              <a:rPr lang="es-MX" smtClean="0"/>
              <a:t>09/06/2018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8676-F785-42ED-B6E0-B2A9C7E96D9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9FA0-30BE-4812-BD03-D72D63DF936A}" type="datetimeFigureOut">
              <a:rPr lang="es-MX" smtClean="0"/>
              <a:t>09/06/2018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8676-F785-42ED-B6E0-B2A9C7E96D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9FA0-30BE-4812-BD03-D72D63DF936A}" type="datetimeFigureOut">
              <a:rPr lang="es-MX" smtClean="0"/>
              <a:t>09/06/2018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8676-F785-42ED-B6E0-B2A9C7E96D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9FA0-30BE-4812-BD03-D72D63DF936A}" type="datetimeFigureOut">
              <a:rPr lang="es-MX" smtClean="0"/>
              <a:t>09/06/2018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8676-F785-42ED-B6E0-B2A9C7E96D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9FA0-30BE-4812-BD03-D72D63DF936A}" type="datetimeFigureOut">
              <a:rPr lang="es-MX" smtClean="0"/>
              <a:t>09/06/2018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8676-F785-42ED-B6E0-B2A9C7E96D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9FA0-30BE-4812-BD03-D72D63DF936A}" type="datetimeFigureOut">
              <a:rPr lang="es-MX" smtClean="0"/>
              <a:t>09/06/2018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8676-F785-42ED-B6E0-B2A9C7E96D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9FA0-30BE-4812-BD03-D72D63DF936A}" type="datetimeFigureOut">
              <a:rPr lang="es-MX" smtClean="0"/>
              <a:t>09/06/2018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8676-F785-42ED-B6E0-B2A9C7E96D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9FA0-30BE-4812-BD03-D72D63DF936A}" type="datetimeFigureOut">
              <a:rPr lang="es-MX" smtClean="0"/>
              <a:t>09/06/2018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08676-F785-42ED-B6E0-B2A9C7E96D9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8679FA0-30BE-4812-BD03-D72D63DF936A}" type="datetimeFigureOut">
              <a:rPr lang="es-MX" smtClean="0"/>
              <a:t>09/06/2018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A7E08676-F785-42ED-B6E0-B2A9C7E96D92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hyperlink" Target="http://www.google.com.mx/url?sa=i&amp;rct=j&amp;q=moto+repartidora&amp;source=images&amp;cd=&amp;cad=rja&amp;docid=hkJBOsIXkwuXZM&amp;tbnid=Uu8aHo16lEJQyM:&amp;ved=0CAUQjRw&amp;url=http://www.vallayvenga.com/motos-vallas/&amp;ei=nvd9UYXoMOae2gWsvoH4Cw&amp;psig=AFQjCNFZo32x1u8OwKAYXtv4MSt-uE80nA&amp;ust=1367296121022858" TargetMode="External"/><Relationship Id="rId3" Type="http://schemas.openxmlformats.org/officeDocument/2006/relationships/diagramLayout" Target="../diagrams/layout1.xml"/><Relationship Id="rId7" Type="http://schemas.openxmlformats.org/officeDocument/2006/relationships/hyperlink" Target="http://www.google.com.mx/url?sa=i&amp;rct=j&amp;q=anaqueles+almacen&amp;source=images&amp;cd=&amp;cad=rja&amp;docid=rkt927dLO79eZM&amp;tbnid=GqbWSC7ak95w6M:&amp;ved=0CAUQjRw&amp;url=http://3a30n.blogspot.com/2011/02/manejar-el-almacen-de-la-empresa.html&amp;ei=IPV9UY-SBofV2QX984DQDQ&amp;bvm=bv.45645796,d.b2I&amp;psig=AFQjCNE99LYCsgn0wiu6r94B_ND6EBBPQw&amp;ust=1367295479963579" TargetMode="External"/><Relationship Id="rId12" Type="http://schemas.openxmlformats.org/officeDocument/2006/relationships/image" Target="../media/image10.jpeg"/><Relationship Id="rId2" Type="http://schemas.openxmlformats.org/officeDocument/2006/relationships/diagramData" Target="../diagrams/data1.xml"/><Relationship Id="rId16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hyperlink" Target="http://www.google.com.mx/url?sa=i&amp;rct=j&amp;q=moto+repartidora&amp;source=images&amp;cd=&amp;cad=rja&amp;docid=jHL3WInqmFVrlM&amp;tbnid=5euEOnGhLFk9KM:&amp;ved=0CAUQjRw&amp;url=http://www.buscarempleo.es/profesiones/empresas-y-requisitos-para-trabajar-como-repartidor.html&amp;ei=M_d9UY6pEobq2AXF8ICoDw&amp;bvm=bv.45645796,d.b2I&amp;psig=AFQjCNFZo32x1u8OwKAYXtv4MSt-uE80nA&amp;ust=1367296121022858" TargetMode="External"/><Relationship Id="rId5" Type="http://schemas.openxmlformats.org/officeDocument/2006/relationships/diagramColors" Target="../diagrams/colors1.xml"/><Relationship Id="rId15" Type="http://schemas.openxmlformats.org/officeDocument/2006/relationships/hyperlink" Target="http://www.google.com.mx/url?sa=i&amp;rct=j&amp;q=flota+repartidora&amp;source=images&amp;cd=&amp;cad=rja&amp;docid=la4g9R3HmcgwVM&amp;tbnid=ghtpkvn7x3vUCM:&amp;ved=0CAUQjRw&amp;url=http://blog.viva-aquaservice.com/2012/12/01/la-importancia-de-los-servicios-a-domicilio-crece-dia-a-dia/&amp;ei=Nfh9UeaPMoWY2QW4_4DwDA&amp;psig=AFQjCNHK45gQc3Fsi5CQ7gh2649pKgxVoQ&amp;ust=1367296431952000" TargetMode="External"/><Relationship Id="rId10" Type="http://schemas.openxmlformats.org/officeDocument/2006/relationships/image" Target="../media/image9.jpeg"/><Relationship Id="rId4" Type="http://schemas.openxmlformats.org/officeDocument/2006/relationships/diagramQuickStyle" Target="../diagrams/quickStyle1.xml"/><Relationship Id="rId9" Type="http://schemas.openxmlformats.org/officeDocument/2006/relationships/hyperlink" Target="http://www.google.com.mx/url?sa=i&amp;rct=j&amp;q=bodga&amp;source=images&amp;cd=&amp;cad=rja&amp;docid=C8R6nNpkHWK3XM&amp;tbnid=GNIyagjDL44M9M:&amp;ved=0CAUQjRw&amp;url=http://morelia.olx.com.mx/bodega-en-renta-salida-a-charo-nueva-iid-457406443&amp;ei=WvZ9UfrtHfKA2QX4jIGICw&amp;bvm=bv.45645796,d.b2I&amp;psig=AFQjCNHBye1jR-OohVUb4MHdbWX82ynsJA&amp;ust=1367295956569048" TargetMode="External"/><Relationship Id="rId1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CP. Fidel Alcocer Martínez</a:t>
            </a: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INTRODUCCIÓN AL</a:t>
            </a:r>
            <a:br>
              <a:rPr lang="es-MX" dirty="0"/>
            </a:br>
            <a:r>
              <a:rPr lang="es-MX" dirty="0"/>
              <a:t>Análisis Financiero</a:t>
            </a:r>
          </a:p>
        </p:txBody>
      </p:sp>
    </p:spTree>
    <p:extLst>
      <p:ext uri="{BB962C8B-B14F-4D97-AF65-F5344CB8AC3E}">
        <p14:creationId xmlns:p14="http://schemas.microsoft.com/office/powerpoint/2010/main" val="2923971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Balance General 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Estático, a una fecha determinada, muestra saldos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s-MX" dirty="0"/>
              <a:t>Activo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/>
              <a:t>Circulante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dirty="0"/>
              <a:t>Efectivo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dirty="0"/>
              <a:t>Cuentas por Cobrar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dirty="0"/>
              <a:t>Inventarios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/>
              <a:t>No Circulante (**FIJOS)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>
          <a:xfrm>
            <a:off x="4629150" y="2505076"/>
            <a:ext cx="3887391" cy="161165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MX" dirty="0">
                <a:solidFill>
                  <a:schemeClr val="bg1"/>
                </a:solidFill>
              </a:rPr>
              <a:t>Pasivo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>
                <a:solidFill>
                  <a:schemeClr val="bg1"/>
                </a:solidFill>
              </a:rPr>
              <a:t>Corto Plazo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>
                <a:solidFill>
                  <a:schemeClr val="bg1"/>
                </a:solidFill>
              </a:rPr>
              <a:t>Largo Plazo</a:t>
            </a:r>
          </a:p>
          <a:p>
            <a:endParaRPr lang="es-MX" dirty="0">
              <a:solidFill>
                <a:schemeClr val="bg1"/>
              </a:solidFill>
            </a:endParaRPr>
          </a:p>
          <a:p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9" name="Marcador de contenido 7"/>
          <p:cNvSpPr txBox="1">
            <a:spLocks/>
          </p:cNvSpPr>
          <p:nvPr/>
        </p:nvSpPr>
        <p:spPr>
          <a:xfrm>
            <a:off x="4629150" y="4116727"/>
            <a:ext cx="3887391" cy="20729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100" dirty="0">
                <a:solidFill>
                  <a:schemeClr val="bg1"/>
                </a:solidFill>
              </a:rPr>
              <a:t>Capital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sz="1800" dirty="0">
                <a:solidFill>
                  <a:schemeClr val="bg1"/>
                </a:solidFill>
              </a:rPr>
              <a:t>Contribuido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sz="1800" dirty="0">
                <a:solidFill>
                  <a:schemeClr val="bg1"/>
                </a:solidFill>
              </a:rPr>
              <a:t>Ganado</a:t>
            </a:r>
          </a:p>
          <a:p>
            <a:endParaRPr lang="es-MX" sz="2100" dirty="0">
              <a:solidFill>
                <a:schemeClr val="bg1"/>
              </a:solidFill>
            </a:endParaRPr>
          </a:p>
          <a:p>
            <a:endParaRPr lang="es-MX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089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Fórmula o ecuación del Balance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Rectángulo 5"/>
          <p:cNvSpPr/>
          <p:nvPr/>
        </p:nvSpPr>
        <p:spPr>
          <a:xfrm>
            <a:off x="2761180" y="2429196"/>
            <a:ext cx="3621641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s-ES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 = P + C</a:t>
            </a:r>
          </a:p>
        </p:txBody>
      </p:sp>
      <p:sp>
        <p:nvSpPr>
          <p:cNvPr id="8" name="Rectángulo 7"/>
          <p:cNvSpPr/>
          <p:nvPr/>
        </p:nvSpPr>
        <p:spPr>
          <a:xfrm>
            <a:off x="2761180" y="3959584"/>
            <a:ext cx="3621641" cy="11772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s-ES" sz="7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 - P = C</a:t>
            </a:r>
          </a:p>
        </p:txBody>
      </p:sp>
    </p:spTree>
    <p:extLst>
      <p:ext uri="{BB962C8B-B14F-4D97-AF65-F5344CB8AC3E}">
        <p14:creationId xmlns:p14="http://schemas.microsoft.com/office/powerpoint/2010/main" val="1711531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Balance General 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Estático, a una fecha determinada, muestra saldos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2"/>
          </p:nvPr>
        </p:nvSpPr>
        <p:spPr>
          <a:xfrm>
            <a:off x="4629151" y="1463921"/>
            <a:ext cx="3868340" cy="166577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es-MX" dirty="0"/>
              <a:t>Activo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/>
              <a:t>Circulante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dirty="0"/>
              <a:t>Efectivo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dirty="0"/>
              <a:t>Cuentas por Cobrar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s-MX" dirty="0"/>
              <a:t>Inventarios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/>
              <a:t>No Circulante (**FIJOS)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4"/>
          </p:nvPr>
        </p:nvSpPr>
        <p:spPr>
          <a:xfrm>
            <a:off x="4629150" y="3129698"/>
            <a:ext cx="3887391" cy="98702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s-MX" dirty="0">
                <a:solidFill>
                  <a:schemeClr val="bg1"/>
                </a:solidFill>
              </a:rPr>
              <a:t>Pasivo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>
                <a:solidFill>
                  <a:schemeClr val="bg1"/>
                </a:solidFill>
              </a:rPr>
              <a:t>Corto Plazo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dirty="0">
                <a:solidFill>
                  <a:schemeClr val="bg1"/>
                </a:solidFill>
              </a:rPr>
              <a:t>Largo Plazo</a:t>
            </a:r>
          </a:p>
          <a:p>
            <a:endParaRPr lang="es-MX" dirty="0">
              <a:solidFill>
                <a:schemeClr val="bg1"/>
              </a:solidFill>
            </a:endParaRPr>
          </a:p>
          <a:p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9" name="Marcador de contenido 7"/>
          <p:cNvSpPr txBox="1">
            <a:spLocks/>
          </p:cNvSpPr>
          <p:nvPr/>
        </p:nvSpPr>
        <p:spPr>
          <a:xfrm>
            <a:off x="4629150" y="4116727"/>
            <a:ext cx="3887391" cy="138067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100" dirty="0">
                <a:solidFill>
                  <a:schemeClr val="bg1"/>
                </a:solidFill>
              </a:rPr>
              <a:t>Capital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sz="1800" dirty="0">
                <a:solidFill>
                  <a:schemeClr val="bg1"/>
                </a:solidFill>
              </a:rPr>
              <a:t>Contribuido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s-MX" sz="1800" dirty="0">
                <a:solidFill>
                  <a:schemeClr val="bg1"/>
                </a:solidFill>
              </a:rPr>
              <a:t>Ganado</a:t>
            </a:r>
          </a:p>
          <a:p>
            <a:endParaRPr lang="es-MX" sz="2100" dirty="0">
              <a:solidFill>
                <a:schemeClr val="bg1"/>
              </a:solidFill>
            </a:endParaRPr>
          </a:p>
          <a:p>
            <a:endParaRPr lang="es-MX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790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s-MX" dirty="0"/>
              <a:t>Balance General</a:t>
            </a:r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757" y="2132856"/>
            <a:ext cx="7408485" cy="306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646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s-MX" dirty="0"/>
              <a:t>Balance General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2204864"/>
            <a:ext cx="7075775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024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Bases para el </a:t>
            </a:r>
            <a:r>
              <a:rPr lang="es-MX" dirty="0" err="1"/>
              <a:t>analisis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MX" dirty="0"/>
              <a:t>ESTADO DE RESULTADOS</a:t>
            </a:r>
          </a:p>
        </p:txBody>
      </p:sp>
      <p:grpSp>
        <p:nvGrpSpPr>
          <p:cNvPr id="10" name="Grupo 9"/>
          <p:cNvGrpSpPr/>
          <p:nvPr/>
        </p:nvGrpSpPr>
        <p:grpSpPr>
          <a:xfrm>
            <a:off x="3707904" y="1515513"/>
            <a:ext cx="2664296" cy="3209631"/>
            <a:chOff x="3707904" y="1515513"/>
            <a:chExt cx="2664296" cy="3209631"/>
          </a:xfrm>
        </p:grpSpPr>
        <p:sp>
          <p:nvSpPr>
            <p:cNvPr id="7" name="6 Rectángulo"/>
            <p:cNvSpPr/>
            <p:nvPr/>
          </p:nvSpPr>
          <p:spPr>
            <a:xfrm>
              <a:off x="3707904" y="1628800"/>
              <a:ext cx="2664296" cy="309634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s-MX" dirty="0"/>
                <a:t> </a:t>
              </a:r>
            </a:p>
          </p:txBody>
        </p:sp>
        <p:sp>
          <p:nvSpPr>
            <p:cNvPr id="9" name="CuadroTexto 8"/>
            <p:cNvSpPr txBox="1"/>
            <p:nvPr/>
          </p:nvSpPr>
          <p:spPr>
            <a:xfrm rot="18362860">
              <a:off x="3455270" y="2494787"/>
              <a:ext cx="315887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7200" dirty="0"/>
                <a:t>VENTAS</a:t>
              </a:r>
            </a:p>
          </p:txBody>
        </p:sp>
      </p:grpSp>
      <p:sp>
        <p:nvSpPr>
          <p:cNvPr id="4" name="3 Rectángulo"/>
          <p:cNvSpPr/>
          <p:nvPr/>
        </p:nvSpPr>
        <p:spPr>
          <a:xfrm>
            <a:off x="3779912" y="1700808"/>
            <a:ext cx="2520280" cy="792088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COSTOS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779912" y="2564904"/>
            <a:ext cx="2520280" cy="576064"/>
          </a:xfrm>
          <a:prstGeom prst="rect">
            <a:avLst/>
          </a:prstGeom>
          <a:solidFill>
            <a:srgbClr val="67787B">
              <a:alpha val="40000"/>
            </a:srgb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GASTOS DE OPERACION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779912" y="3212976"/>
            <a:ext cx="2520280" cy="792088"/>
          </a:xfrm>
          <a:prstGeom prst="rect">
            <a:avLst/>
          </a:prstGeom>
          <a:solidFill>
            <a:srgbClr val="FFC000">
              <a:alpha val="50196"/>
            </a:srgb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GASTOS FINANCIEROS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774570" y="4077073"/>
            <a:ext cx="2520280" cy="507850"/>
          </a:xfrm>
          <a:prstGeom prst="rect">
            <a:avLst/>
          </a:prstGeom>
          <a:solidFill>
            <a:srgbClr val="0070C0">
              <a:alpha val="50196"/>
            </a:srgb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UTILIDAD </a:t>
            </a:r>
          </a:p>
        </p:txBody>
      </p:sp>
    </p:spTree>
    <p:extLst>
      <p:ext uri="{BB962C8B-B14F-4D97-AF65-F5344CB8AC3E}">
        <p14:creationId xmlns:p14="http://schemas.microsoft.com/office/powerpoint/2010/main" val="1902924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Estado de Resultados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Enfoque desde Ventas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00" y="1988840"/>
            <a:ext cx="3466796" cy="379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070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Estado de Resultados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Enfoque desde utilidad Neta</a:t>
            </a:r>
          </a:p>
        </p:txBody>
      </p:sp>
    </p:spTree>
    <p:extLst>
      <p:ext uri="{BB962C8B-B14F-4D97-AF65-F5344CB8AC3E}">
        <p14:creationId xmlns:p14="http://schemas.microsoft.com/office/powerpoint/2010/main" val="905371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BASES PARA EL ANALISIS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MX" dirty="0"/>
              <a:t>FLUJO DE EFECTIVO</a:t>
            </a:r>
          </a:p>
        </p:txBody>
      </p:sp>
      <p:sp>
        <p:nvSpPr>
          <p:cNvPr id="4" name="3 Rectángulo"/>
          <p:cNvSpPr/>
          <p:nvPr/>
        </p:nvSpPr>
        <p:spPr>
          <a:xfrm>
            <a:off x="3059832" y="1772816"/>
            <a:ext cx="345638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OPERACIÓN</a:t>
            </a:r>
          </a:p>
          <a:p>
            <a:pPr algn="ctr"/>
            <a:r>
              <a:rPr lang="es-MX" dirty="0"/>
              <a:t>-clientes, </a:t>
            </a:r>
            <a:r>
              <a:rPr lang="es-MX" dirty="0" err="1"/>
              <a:t>almacen</a:t>
            </a:r>
            <a:endParaRPr lang="es-MX" dirty="0"/>
          </a:p>
          <a:p>
            <a:pPr algn="ctr"/>
            <a:r>
              <a:rPr lang="es-MX" dirty="0"/>
              <a:t>-proveedores, prestamos corto plazo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059832" y="2852936"/>
            <a:ext cx="3456384" cy="10081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INVERSION</a:t>
            </a:r>
          </a:p>
          <a:p>
            <a:pPr algn="ctr"/>
            <a:r>
              <a:rPr lang="es-MX" dirty="0"/>
              <a:t>-edificios, maquinaria, equipos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059832" y="3933056"/>
            <a:ext cx="3456384" cy="10801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FINANCIAMIENTO</a:t>
            </a:r>
          </a:p>
          <a:p>
            <a:pPr algn="ctr"/>
            <a:r>
              <a:rPr lang="es-MX" dirty="0"/>
              <a:t>-prestamos bancarios</a:t>
            </a:r>
          </a:p>
          <a:p>
            <a:pPr algn="ctr"/>
            <a:r>
              <a:rPr lang="es-MX" dirty="0"/>
              <a:t>-aportaciones de accionistas, utilidades retenidas</a:t>
            </a:r>
          </a:p>
        </p:txBody>
      </p:sp>
    </p:spTree>
    <p:extLst>
      <p:ext uri="{BB962C8B-B14F-4D97-AF65-F5344CB8AC3E}">
        <p14:creationId xmlns:p14="http://schemas.microsoft.com/office/powerpoint/2010/main" val="370865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Estado de Flujo de Efectivo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7407" y="2006270"/>
            <a:ext cx="4480720" cy="362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941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ESTADOS FINANCIEROS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MX" dirty="0"/>
              <a:t>BALANCE GENERAL</a:t>
            </a:r>
          </a:p>
          <a:p>
            <a:r>
              <a:rPr lang="es-MX" dirty="0"/>
              <a:t>ESTADO DE RESULTADOS</a:t>
            </a:r>
          </a:p>
          <a:p>
            <a:r>
              <a:rPr lang="es-MX" dirty="0"/>
              <a:t>FLUJO DE EFECTIVO (CAMBIOS EN LA SITUACION FINANCIERA)</a:t>
            </a:r>
          </a:p>
        </p:txBody>
      </p:sp>
    </p:spTree>
    <p:extLst>
      <p:ext uri="{BB962C8B-B14F-4D97-AF65-F5344CB8AC3E}">
        <p14:creationId xmlns:p14="http://schemas.microsoft.com/office/powerpoint/2010/main" val="41835201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Estado de variaciones en el capital contable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330" y="2542400"/>
            <a:ext cx="8263341" cy="242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976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Balanza de comprobación</a:t>
            </a:r>
          </a:p>
        </p:txBody>
      </p:sp>
      <p:sp>
        <p:nvSpPr>
          <p:cNvPr id="8" name="Marcador de contenido 7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771" y="2366337"/>
            <a:ext cx="7866579" cy="243627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770" y="4802610"/>
            <a:ext cx="7867800" cy="53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2306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Técnicas de análisis financiero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MX" dirty="0"/>
              <a:t>Técnicas de cálculo</a:t>
            </a:r>
          </a:p>
          <a:p>
            <a:pPr lvl="1"/>
            <a:r>
              <a:rPr lang="es-MX" dirty="0"/>
              <a:t>Porcientos Integrales</a:t>
            </a:r>
          </a:p>
          <a:p>
            <a:pPr lvl="1"/>
            <a:r>
              <a:rPr lang="es-MX" dirty="0"/>
              <a:t>Razones Financieras</a:t>
            </a:r>
          </a:p>
          <a:p>
            <a:r>
              <a:rPr lang="es-MX" dirty="0"/>
              <a:t>Métodos de comparación</a:t>
            </a:r>
          </a:p>
          <a:p>
            <a:pPr lvl="1"/>
            <a:r>
              <a:rPr lang="es-MX" dirty="0"/>
              <a:t>Vertical</a:t>
            </a:r>
          </a:p>
          <a:p>
            <a:pPr lvl="1"/>
            <a:r>
              <a:rPr lang="es-MX" dirty="0"/>
              <a:t>Horizontal</a:t>
            </a:r>
          </a:p>
          <a:p>
            <a:pPr lvl="1"/>
            <a:r>
              <a:rPr lang="es-MX" dirty="0"/>
              <a:t>Tendencias</a:t>
            </a:r>
          </a:p>
          <a:p>
            <a:r>
              <a:rPr lang="es-MX" dirty="0"/>
              <a:t>Otras técnicas de análisis</a:t>
            </a:r>
          </a:p>
          <a:p>
            <a:pPr lvl="1"/>
            <a:r>
              <a:rPr lang="es-MX" dirty="0"/>
              <a:t>DUPONT</a:t>
            </a:r>
          </a:p>
          <a:p>
            <a:pPr lvl="1"/>
            <a:r>
              <a:rPr lang="es-MX" dirty="0"/>
              <a:t>Modelo Z de </a:t>
            </a:r>
            <a:r>
              <a:rPr lang="es-MX" dirty="0" err="1"/>
              <a:t>Altman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19591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3768" y="11089"/>
            <a:ext cx="4322440" cy="652934"/>
          </a:xfrm>
        </p:spPr>
        <p:txBody>
          <a:bodyPr/>
          <a:lstStyle/>
          <a:p>
            <a:r>
              <a:rPr lang="es-MX" dirty="0"/>
              <a:t>ESTADOS FINANCIEROS</a:t>
            </a:r>
          </a:p>
        </p:txBody>
      </p:sp>
      <p:sp>
        <p:nvSpPr>
          <p:cNvPr id="5" name="3 Rectángulo"/>
          <p:cNvSpPr/>
          <p:nvPr/>
        </p:nvSpPr>
        <p:spPr>
          <a:xfrm>
            <a:off x="179512" y="2429599"/>
            <a:ext cx="1584176" cy="3384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6" name="8 Rectángulo"/>
          <p:cNvSpPr/>
          <p:nvPr/>
        </p:nvSpPr>
        <p:spPr>
          <a:xfrm>
            <a:off x="251520" y="2492896"/>
            <a:ext cx="1490989" cy="3960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EFECTIVO</a:t>
            </a:r>
          </a:p>
        </p:txBody>
      </p:sp>
      <p:sp>
        <p:nvSpPr>
          <p:cNvPr id="7" name="9 Rectángulo"/>
          <p:cNvSpPr/>
          <p:nvPr/>
        </p:nvSpPr>
        <p:spPr>
          <a:xfrm>
            <a:off x="251520" y="2924944"/>
            <a:ext cx="1490989" cy="3960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CUENTAS X COBRAR</a:t>
            </a:r>
          </a:p>
        </p:txBody>
      </p:sp>
      <p:sp>
        <p:nvSpPr>
          <p:cNvPr id="8" name="10 Rectángulo"/>
          <p:cNvSpPr/>
          <p:nvPr/>
        </p:nvSpPr>
        <p:spPr>
          <a:xfrm>
            <a:off x="251520" y="3356992"/>
            <a:ext cx="1490989" cy="3960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INVETARIOS</a:t>
            </a:r>
          </a:p>
        </p:txBody>
      </p:sp>
      <p:sp>
        <p:nvSpPr>
          <p:cNvPr id="9" name="11 Rectángulo"/>
          <p:cNvSpPr/>
          <p:nvPr/>
        </p:nvSpPr>
        <p:spPr>
          <a:xfrm>
            <a:off x="251520" y="3789040"/>
            <a:ext cx="1490989" cy="3960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OTRAS  C X C</a:t>
            </a:r>
          </a:p>
        </p:txBody>
      </p:sp>
      <p:sp>
        <p:nvSpPr>
          <p:cNvPr id="10" name="12 Rectángulo"/>
          <p:cNvSpPr/>
          <p:nvPr/>
        </p:nvSpPr>
        <p:spPr>
          <a:xfrm>
            <a:off x="251520" y="4293096"/>
            <a:ext cx="1490989" cy="14401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ACTIVOS FIJOS</a:t>
            </a:r>
          </a:p>
          <a:p>
            <a:pPr algn="ctr"/>
            <a:r>
              <a:rPr lang="es-MX" dirty="0"/>
              <a:t>MAQUINARIA</a:t>
            </a:r>
          </a:p>
          <a:p>
            <a:pPr algn="ctr"/>
            <a:r>
              <a:rPr lang="es-MX" dirty="0"/>
              <a:t>TRANSPORTE</a:t>
            </a:r>
          </a:p>
          <a:p>
            <a:pPr algn="ctr"/>
            <a:r>
              <a:rPr lang="es-MX" dirty="0"/>
              <a:t>EQUIPOS</a:t>
            </a:r>
          </a:p>
        </p:txBody>
      </p:sp>
      <p:sp>
        <p:nvSpPr>
          <p:cNvPr id="11" name="4 CuadroTexto"/>
          <p:cNvSpPr txBox="1"/>
          <p:nvPr/>
        </p:nvSpPr>
        <p:spPr>
          <a:xfrm>
            <a:off x="395536" y="1743199"/>
            <a:ext cx="1125629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s-MX" sz="2400" dirty="0"/>
              <a:t>ACTIVO</a:t>
            </a:r>
          </a:p>
        </p:txBody>
      </p:sp>
      <p:sp>
        <p:nvSpPr>
          <p:cNvPr id="12" name="16 Rectángulo"/>
          <p:cNvSpPr/>
          <p:nvPr/>
        </p:nvSpPr>
        <p:spPr>
          <a:xfrm>
            <a:off x="1835696" y="2420888"/>
            <a:ext cx="1728192" cy="33843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sz="1600" dirty="0"/>
          </a:p>
        </p:txBody>
      </p:sp>
      <p:sp>
        <p:nvSpPr>
          <p:cNvPr id="13" name="17 Rectángulo"/>
          <p:cNvSpPr/>
          <p:nvPr/>
        </p:nvSpPr>
        <p:spPr>
          <a:xfrm>
            <a:off x="1907704" y="2492896"/>
            <a:ext cx="1626534" cy="10621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PROVEEDORES </a:t>
            </a:r>
          </a:p>
          <a:p>
            <a:pPr algn="ctr"/>
            <a:r>
              <a:rPr lang="es-MX" sz="1600" dirty="0"/>
              <a:t>Y PRESTAMOS BANCARIOS DE CORTO PLAZO</a:t>
            </a:r>
          </a:p>
        </p:txBody>
      </p:sp>
      <p:sp>
        <p:nvSpPr>
          <p:cNvPr id="14" name="18 Rectángulo"/>
          <p:cNvSpPr/>
          <p:nvPr/>
        </p:nvSpPr>
        <p:spPr>
          <a:xfrm>
            <a:off x="1907704" y="3645024"/>
            <a:ext cx="1626534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/>
              <a:t>PRESTAMOS A LARGO PLAZO</a:t>
            </a:r>
          </a:p>
        </p:txBody>
      </p:sp>
      <p:sp>
        <p:nvSpPr>
          <p:cNvPr id="15" name="19 Rectángulo"/>
          <p:cNvSpPr/>
          <p:nvPr/>
        </p:nvSpPr>
        <p:spPr>
          <a:xfrm>
            <a:off x="1907704" y="4527122"/>
            <a:ext cx="1626534" cy="10621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CAPITAL</a:t>
            </a:r>
          </a:p>
        </p:txBody>
      </p:sp>
      <p:sp>
        <p:nvSpPr>
          <p:cNvPr id="16" name="20 CuadroTexto"/>
          <p:cNvSpPr txBox="1"/>
          <p:nvPr/>
        </p:nvSpPr>
        <p:spPr>
          <a:xfrm>
            <a:off x="2123729" y="1640994"/>
            <a:ext cx="1584175" cy="70788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s-MX" sz="2000" dirty="0"/>
              <a:t>PASIVO Y CAPITAL</a:t>
            </a:r>
          </a:p>
        </p:txBody>
      </p:sp>
      <p:grpSp>
        <p:nvGrpSpPr>
          <p:cNvPr id="17" name="Grupo 16"/>
          <p:cNvGrpSpPr/>
          <p:nvPr/>
        </p:nvGrpSpPr>
        <p:grpSpPr>
          <a:xfrm>
            <a:off x="4211960" y="2420888"/>
            <a:ext cx="1944216" cy="3209631"/>
            <a:chOff x="3707904" y="1515513"/>
            <a:chExt cx="2664296" cy="3209631"/>
          </a:xfrm>
        </p:grpSpPr>
        <p:sp>
          <p:nvSpPr>
            <p:cNvPr id="18" name="6 Rectángulo"/>
            <p:cNvSpPr/>
            <p:nvPr/>
          </p:nvSpPr>
          <p:spPr>
            <a:xfrm>
              <a:off x="3707904" y="1628800"/>
              <a:ext cx="2664296" cy="3096344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s-MX" dirty="0"/>
                <a:t> </a:t>
              </a:r>
            </a:p>
          </p:txBody>
        </p:sp>
        <p:sp>
          <p:nvSpPr>
            <p:cNvPr id="19" name="CuadroTexto 18"/>
            <p:cNvSpPr txBox="1"/>
            <p:nvPr/>
          </p:nvSpPr>
          <p:spPr>
            <a:xfrm rot="18362860">
              <a:off x="3455270" y="2494787"/>
              <a:ext cx="315887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7200" dirty="0"/>
                <a:t>VENTAS</a:t>
              </a:r>
            </a:p>
          </p:txBody>
        </p:sp>
      </p:grpSp>
      <p:sp>
        <p:nvSpPr>
          <p:cNvPr id="20" name="3 Rectángulo"/>
          <p:cNvSpPr/>
          <p:nvPr/>
        </p:nvSpPr>
        <p:spPr>
          <a:xfrm>
            <a:off x="4283968" y="2606183"/>
            <a:ext cx="1839123" cy="792088"/>
          </a:xfrm>
          <a:prstGeom prst="rect">
            <a:avLst/>
          </a:prstGeom>
          <a:solidFill>
            <a:srgbClr val="00B05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COSTOS </a:t>
            </a:r>
          </a:p>
        </p:txBody>
      </p:sp>
      <p:sp>
        <p:nvSpPr>
          <p:cNvPr id="21" name="4 Rectángulo"/>
          <p:cNvSpPr/>
          <p:nvPr/>
        </p:nvSpPr>
        <p:spPr>
          <a:xfrm>
            <a:off x="4283968" y="3470279"/>
            <a:ext cx="1839123" cy="576064"/>
          </a:xfrm>
          <a:prstGeom prst="rect">
            <a:avLst/>
          </a:prstGeom>
          <a:solidFill>
            <a:srgbClr val="67787B">
              <a:alpha val="40000"/>
            </a:srgb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GASTOS DE OPERACION </a:t>
            </a:r>
          </a:p>
        </p:txBody>
      </p:sp>
      <p:sp>
        <p:nvSpPr>
          <p:cNvPr id="22" name="5 Rectángulo"/>
          <p:cNvSpPr/>
          <p:nvPr/>
        </p:nvSpPr>
        <p:spPr>
          <a:xfrm>
            <a:off x="4283968" y="4118351"/>
            <a:ext cx="1839123" cy="792088"/>
          </a:xfrm>
          <a:prstGeom prst="rect">
            <a:avLst/>
          </a:prstGeom>
          <a:solidFill>
            <a:srgbClr val="FFC000">
              <a:alpha val="50196"/>
            </a:srgb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GASTOS FINANCIEROS </a:t>
            </a:r>
          </a:p>
        </p:txBody>
      </p:sp>
      <p:sp>
        <p:nvSpPr>
          <p:cNvPr id="23" name="7 Rectángulo"/>
          <p:cNvSpPr/>
          <p:nvPr/>
        </p:nvSpPr>
        <p:spPr>
          <a:xfrm>
            <a:off x="4278626" y="4982448"/>
            <a:ext cx="1839123" cy="507850"/>
          </a:xfrm>
          <a:prstGeom prst="rect">
            <a:avLst/>
          </a:prstGeom>
          <a:solidFill>
            <a:srgbClr val="0070C0">
              <a:alpha val="50196"/>
            </a:srgbClr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UTILIDAD </a:t>
            </a:r>
          </a:p>
        </p:txBody>
      </p:sp>
      <p:sp>
        <p:nvSpPr>
          <p:cNvPr id="24" name="4 CuadroTexto"/>
          <p:cNvSpPr txBox="1"/>
          <p:nvPr/>
        </p:nvSpPr>
        <p:spPr>
          <a:xfrm>
            <a:off x="4222825" y="1700808"/>
            <a:ext cx="1861343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s-MX" sz="2400" dirty="0"/>
              <a:t>RESULTADOS</a:t>
            </a:r>
          </a:p>
        </p:txBody>
      </p:sp>
      <p:sp>
        <p:nvSpPr>
          <p:cNvPr id="25" name="3 Rectángulo"/>
          <p:cNvSpPr/>
          <p:nvPr/>
        </p:nvSpPr>
        <p:spPr>
          <a:xfrm>
            <a:off x="6732240" y="2492896"/>
            <a:ext cx="223224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OPERACIÓN</a:t>
            </a:r>
          </a:p>
          <a:p>
            <a:pPr algn="ctr"/>
            <a:r>
              <a:rPr lang="es-MX" sz="1600" dirty="0"/>
              <a:t>-clientes, </a:t>
            </a:r>
            <a:r>
              <a:rPr lang="es-MX" sz="1600" dirty="0" err="1"/>
              <a:t>almacen</a:t>
            </a:r>
            <a:endParaRPr lang="es-MX" sz="1600" dirty="0"/>
          </a:p>
          <a:p>
            <a:pPr algn="ctr"/>
            <a:r>
              <a:rPr lang="es-MX" sz="1600" dirty="0"/>
              <a:t>-proveedores, prestamos corto plazo</a:t>
            </a:r>
          </a:p>
        </p:txBody>
      </p:sp>
      <p:sp>
        <p:nvSpPr>
          <p:cNvPr id="26" name="4 Rectángulo"/>
          <p:cNvSpPr/>
          <p:nvPr/>
        </p:nvSpPr>
        <p:spPr>
          <a:xfrm>
            <a:off x="6732240" y="3573016"/>
            <a:ext cx="2232248" cy="10081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INVERSION</a:t>
            </a:r>
          </a:p>
          <a:p>
            <a:pPr algn="ctr"/>
            <a:r>
              <a:rPr lang="es-MX" sz="1600" dirty="0"/>
              <a:t>-edificios, maquinaria, equipos</a:t>
            </a:r>
          </a:p>
        </p:txBody>
      </p:sp>
      <p:sp>
        <p:nvSpPr>
          <p:cNvPr id="27" name="5 Rectángulo"/>
          <p:cNvSpPr/>
          <p:nvPr/>
        </p:nvSpPr>
        <p:spPr>
          <a:xfrm>
            <a:off x="6732240" y="4653136"/>
            <a:ext cx="2232248" cy="10801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dirty="0"/>
              <a:t>FINANCIAMIENTO</a:t>
            </a:r>
          </a:p>
          <a:p>
            <a:pPr algn="ctr"/>
            <a:r>
              <a:rPr lang="es-MX" sz="1600" dirty="0"/>
              <a:t>-prestamos bancarios</a:t>
            </a:r>
          </a:p>
          <a:p>
            <a:pPr algn="ctr"/>
            <a:r>
              <a:rPr lang="es-MX" sz="1600" dirty="0"/>
              <a:t>-aportaciones de accionistas, utilidades retenidas</a:t>
            </a:r>
          </a:p>
        </p:txBody>
      </p:sp>
      <p:sp>
        <p:nvSpPr>
          <p:cNvPr id="28" name="4 CuadroTexto"/>
          <p:cNvSpPr txBox="1"/>
          <p:nvPr/>
        </p:nvSpPr>
        <p:spPr>
          <a:xfrm>
            <a:off x="7156616" y="1412776"/>
            <a:ext cx="1447832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s-MX" sz="2400" dirty="0"/>
              <a:t>FLUJO DE</a:t>
            </a:r>
          </a:p>
          <a:p>
            <a:r>
              <a:rPr lang="es-MX" sz="2400" dirty="0"/>
              <a:t>EFECTIVO</a:t>
            </a:r>
          </a:p>
        </p:txBody>
      </p:sp>
      <p:sp>
        <p:nvSpPr>
          <p:cNvPr id="29" name="4 CuadroTexto"/>
          <p:cNvSpPr txBox="1"/>
          <p:nvPr/>
        </p:nvSpPr>
        <p:spPr>
          <a:xfrm>
            <a:off x="323528" y="1124744"/>
            <a:ext cx="302358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s-MX" sz="2400" dirty="0"/>
              <a:t>POSICION FINANCIERA</a:t>
            </a:r>
          </a:p>
        </p:txBody>
      </p:sp>
    </p:spTree>
    <p:extLst>
      <p:ext uri="{BB962C8B-B14F-4D97-AF65-F5344CB8AC3E}">
        <p14:creationId xmlns:p14="http://schemas.microsoft.com/office/powerpoint/2010/main" val="2396212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Estados financieros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2780928"/>
            <a:ext cx="4638062" cy="132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045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Estados financieros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276872"/>
            <a:ext cx="3949030" cy="2211457"/>
          </a:xfrm>
        </p:spPr>
      </p:pic>
    </p:spTree>
    <p:extLst>
      <p:ext uri="{BB962C8B-B14F-4D97-AF65-F5344CB8AC3E}">
        <p14:creationId xmlns:p14="http://schemas.microsoft.com/office/powerpoint/2010/main" val="919084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Estados financieros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2" y="152400"/>
            <a:ext cx="7800975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087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Estados financieros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6005"/>
            <a:ext cx="7803682" cy="681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673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Estados financieros</a:t>
            </a: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853" y="2381640"/>
            <a:ext cx="3612363" cy="2343504"/>
          </a:xfrm>
        </p:spPr>
      </p:pic>
    </p:spTree>
    <p:extLst>
      <p:ext uri="{BB962C8B-B14F-4D97-AF65-F5344CB8AC3E}">
        <p14:creationId xmlns:p14="http://schemas.microsoft.com/office/powerpoint/2010/main" val="244671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Bases para el </a:t>
            </a:r>
            <a:r>
              <a:rPr lang="es-MX" dirty="0" err="1"/>
              <a:t>analisis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MX" dirty="0"/>
              <a:t>BALANCE GENERAL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259632" y="2429599"/>
            <a:ext cx="2448272" cy="3384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835696" y="1844824"/>
            <a:ext cx="143661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s-MX" sz="3200" dirty="0"/>
              <a:t>ACTIVO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331640" y="2492896"/>
            <a:ext cx="2304256" cy="3960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EFECTIVO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331640" y="2924944"/>
            <a:ext cx="2304256" cy="3960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CUENTAS X COBRAR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331640" y="3356992"/>
            <a:ext cx="2304256" cy="3960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INVETARIOS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331640" y="3789040"/>
            <a:ext cx="2304256" cy="3960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OTRAS  C X C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1331640" y="4293096"/>
            <a:ext cx="2304256" cy="14401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ACTIVOS FIJOS</a:t>
            </a:r>
          </a:p>
          <a:p>
            <a:pPr algn="ctr"/>
            <a:r>
              <a:rPr lang="es-MX" dirty="0"/>
              <a:t>MAQUINARIA</a:t>
            </a:r>
          </a:p>
          <a:p>
            <a:pPr algn="ctr"/>
            <a:r>
              <a:rPr lang="es-MX" dirty="0"/>
              <a:t>TRANSPORTE</a:t>
            </a:r>
          </a:p>
          <a:p>
            <a:pPr algn="ctr"/>
            <a:r>
              <a:rPr lang="es-MX" dirty="0"/>
              <a:t>EQUIPOS</a:t>
            </a: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2636187320"/>
              </p:ext>
            </p:extLst>
          </p:nvPr>
        </p:nvGraphicFramePr>
        <p:xfrm>
          <a:off x="4572000" y="1760572"/>
          <a:ext cx="3120008" cy="2724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8" name="Picture 4" descr="http://2.bp.blogspot.com/_wlssCfkYsDE/SpX_64X_FUI/AAAAAAAAAFs/F-jCf1bsnFY/s400/almacen%2520reg1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694216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afe-img03.olx.com.mx/ui/1/67/43/1353292807_457406443_5-bodega-en-renta-salida-a-charo-nueva-Michoacan.jp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837441"/>
            <a:ext cx="3954016" cy="296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buscarempleo.es/files/2011/08/Motos-Dominos.jp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964339"/>
            <a:ext cx="3873319" cy="258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www.vallayvenga.com/assets/Uploads/_resampled/SetWidth609-moto-vallas2.jpg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784102"/>
            <a:ext cx="4432573" cy="203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blog.viva-aquaservice.com/wp-content/uploads/2012/11/nueva-flota-renault-para-aqua-service.jpg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221" y="2348880"/>
            <a:ext cx="4313146" cy="252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5649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Graphic spid="1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Bases para el </a:t>
            </a:r>
            <a:r>
              <a:rPr lang="es-MX" dirty="0" err="1"/>
              <a:t>analisis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s-MX" dirty="0"/>
              <a:t>BALANCE GENERAL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259632" y="2429599"/>
            <a:ext cx="2448272" cy="33843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835696" y="1844824"/>
            <a:ext cx="1436612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s-MX" sz="3200" dirty="0"/>
              <a:t>ACTIVO</a:t>
            </a:r>
          </a:p>
        </p:txBody>
      </p:sp>
      <p:sp>
        <p:nvSpPr>
          <p:cNvPr id="9" name="8 Rectángulo"/>
          <p:cNvSpPr/>
          <p:nvPr/>
        </p:nvSpPr>
        <p:spPr>
          <a:xfrm>
            <a:off x="1331640" y="2492896"/>
            <a:ext cx="2304256" cy="3960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EFECTIVO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331640" y="2924944"/>
            <a:ext cx="2304256" cy="3960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CUENTAS X COBRAR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1331640" y="3356992"/>
            <a:ext cx="2304256" cy="3960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INVETARIOS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1331640" y="3789040"/>
            <a:ext cx="2304256" cy="39604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OTRAS  C X C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1331640" y="4293096"/>
            <a:ext cx="2304256" cy="14401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ACTIVOS FIJOS</a:t>
            </a:r>
          </a:p>
          <a:p>
            <a:pPr algn="ctr"/>
            <a:r>
              <a:rPr lang="es-MX" dirty="0"/>
              <a:t>MAQUINARIA</a:t>
            </a:r>
          </a:p>
          <a:p>
            <a:pPr algn="ctr"/>
            <a:r>
              <a:rPr lang="es-MX" dirty="0"/>
              <a:t>TRANSPORTE</a:t>
            </a:r>
          </a:p>
          <a:p>
            <a:pPr algn="ctr"/>
            <a:r>
              <a:rPr lang="es-MX" dirty="0"/>
              <a:t>EQUIPOS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5364088" y="2420888"/>
            <a:ext cx="2448272" cy="33843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8" name="17 Rectángulo"/>
          <p:cNvSpPr/>
          <p:nvPr/>
        </p:nvSpPr>
        <p:spPr>
          <a:xfrm>
            <a:off x="5436096" y="2492896"/>
            <a:ext cx="2304256" cy="10621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PROVEEDORES </a:t>
            </a:r>
          </a:p>
          <a:p>
            <a:pPr algn="ctr"/>
            <a:r>
              <a:rPr lang="es-MX" dirty="0"/>
              <a:t>Y PRESTAMOS BANCARIOS DE CORTO PLAZO</a:t>
            </a:r>
          </a:p>
        </p:txBody>
      </p:sp>
      <p:sp>
        <p:nvSpPr>
          <p:cNvPr id="19" name="18 Rectángulo"/>
          <p:cNvSpPr/>
          <p:nvPr/>
        </p:nvSpPr>
        <p:spPr>
          <a:xfrm>
            <a:off x="5436096" y="3645024"/>
            <a:ext cx="2304256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/>
              <a:t>PRESTAMOS A LARGO PLAZO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5436096" y="4527122"/>
            <a:ext cx="2304256" cy="10621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/>
              <a:t>CAPITAL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5220072" y="1844824"/>
            <a:ext cx="3188693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s-MX" sz="3200" dirty="0"/>
              <a:t>PASIVO Y CAPITAL</a:t>
            </a:r>
          </a:p>
        </p:txBody>
      </p:sp>
    </p:spTree>
    <p:extLst>
      <p:ext uri="{BB962C8B-B14F-4D97-AF65-F5344CB8AC3E}">
        <p14:creationId xmlns:p14="http://schemas.microsoft.com/office/powerpoint/2010/main" val="18295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304</TotalTime>
  <Words>359</Words>
  <Application>Microsoft Office PowerPoint</Application>
  <PresentationFormat>Presentación en pantalla (4:3)</PresentationFormat>
  <Paragraphs>143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Arial Narrow</vt:lpstr>
      <vt:lpstr>Courier New</vt:lpstr>
      <vt:lpstr>Horizonte</vt:lpstr>
      <vt:lpstr>INTRODUCCIÓN AL Análisis Financiero</vt:lpstr>
      <vt:lpstr>ESTADOS FINANCIEROS</vt:lpstr>
      <vt:lpstr>Estados financieros</vt:lpstr>
      <vt:lpstr>Estados financieros</vt:lpstr>
      <vt:lpstr>Estados financieros</vt:lpstr>
      <vt:lpstr>Estados financieros</vt:lpstr>
      <vt:lpstr>Estados financieros</vt:lpstr>
      <vt:lpstr>Bases para el analisis</vt:lpstr>
      <vt:lpstr>Bases para el analisis</vt:lpstr>
      <vt:lpstr>Balance General </vt:lpstr>
      <vt:lpstr>Fórmula o ecuación del Balance</vt:lpstr>
      <vt:lpstr>Balance General </vt:lpstr>
      <vt:lpstr>Balance General</vt:lpstr>
      <vt:lpstr>Balance General</vt:lpstr>
      <vt:lpstr>Bases para el analisis</vt:lpstr>
      <vt:lpstr>Estado de Resultados</vt:lpstr>
      <vt:lpstr>Estado de Resultados</vt:lpstr>
      <vt:lpstr>BASES PARA EL ANALISIS</vt:lpstr>
      <vt:lpstr>Estado de Flujo de Efectivo</vt:lpstr>
      <vt:lpstr>Estado de variaciones en el capital contable</vt:lpstr>
      <vt:lpstr>Balanza de comprobación</vt:lpstr>
      <vt:lpstr>Técnicas de análisis financiero</vt:lpstr>
      <vt:lpstr>ESTADOS FINANCIEROS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Análisis Financiero</dc:title>
  <dc:creator>fidel</dc:creator>
  <cp:lastModifiedBy>FA</cp:lastModifiedBy>
  <cp:revision>18</cp:revision>
  <dcterms:created xsi:type="dcterms:W3CDTF">2013-04-29T03:38:42Z</dcterms:created>
  <dcterms:modified xsi:type="dcterms:W3CDTF">2018-06-09T15:28:21Z</dcterms:modified>
</cp:coreProperties>
</file>