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17DD-9017-42C1-84D4-B9197F09CF7A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5AE4-47E3-407C-85EC-25B876234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74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17DD-9017-42C1-84D4-B9197F09CF7A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5AE4-47E3-407C-85EC-25B876234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64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17DD-9017-42C1-84D4-B9197F09CF7A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5AE4-47E3-407C-85EC-25B876234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234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17DD-9017-42C1-84D4-B9197F09CF7A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5AE4-47E3-407C-85EC-25B876234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1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17DD-9017-42C1-84D4-B9197F09CF7A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5AE4-47E3-407C-85EC-25B876234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402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17DD-9017-42C1-84D4-B9197F09CF7A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5AE4-47E3-407C-85EC-25B876234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406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17DD-9017-42C1-84D4-B9197F09CF7A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5AE4-47E3-407C-85EC-25B876234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62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17DD-9017-42C1-84D4-B9197F09CF7A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5AE4-47E3-407C-85EC-25B876234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36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17DD-9017-42C1-84D4-B9197F09CF7A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5AE4-47E3-407C-85EC-25B876234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80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17DD-9017-42C1-84D4-B9197F09CF7A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5AE4-47E3-407C-85EC-25B876234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179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17DD-9017-42C1-84D4-B9197F09CF7A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5AE4-47E3-407C-85EC-25B876234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56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D17DD-9017-42C1-84D4-B9197F09CF7A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15AE4-47E3-407C-85EC-25B876234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07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Métodos de valuación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07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Métodos en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Valuación por costos de transacción o reposición del bien</a:t>
            </a:r>
          </a:p>
          <a:p>
            <a:pPr lvl="1"/>
            <a:r>
              <a:rPr lang="es-MX" dirty="0" smtClean="0"/>
              <a:t>Adquisición</a:t>
            </a:r>
          </a:p>
          <a:p>
            <a:pPr lvl="1"/>
            <a:r>
              <a:rPr lang="es-MX" dirty="0" smtClean="0"/>
              <a:t>Enajenación</a:t>
            </a:r>
          </a:p>
          <a:p>
            <a:endParaRPr lang="es-MX" dirty="0"/>
          </a:p>
          <a:p>
            <a:r>
              <a:rPr lang="es-MX" dirty="0" smtClean="0"/>
              <a:t>Valuación financiera por rendimientos esperados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432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Rendimiento Esperado?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Rendimientos posibles:</a:t>
            </a:r>
          </a:p>
          <a:p>
            <a:pPr lvl="1"/>
            <a:endParaRPr lang="es-MX" dirty="0"/>
          </a:p>
          <a:p>
            <a:pPr lvl="1"/>
            <a:r>
              <a:rPr lang="es-MX" dirty="0" smtClean="0"/>
              <a:t>Tasas bases, o tasas libres de riesgo</a:t>
            </a:r>
          </a:p>
          <a:p>
            <a:pPr lvl="1"/>
            <a:endParaRPr lang="es-MX" dirty="0"/>
          </a:p>
          <a:p>
            <a:pPr lvl="1"/>
            <a:r>
              <a:rPr lang="es-MX" dirty="0" smtClean="0"/>
              <a:t>Tasas por sector, actividad o destino de las inversiones</a:t>
            </a:r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326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 de tasas diferenciadas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Mexico</a:t>
            </a:r>
            <a:r>
              <a:rPr lang="es-MX" dirty="0" smtClean="0"/>
              <a:t>:</a:t>
            </a:r>
          </a:p>
          <a:p>
            <a:endParaRPr lang="es-MX" dirty="0"/>
          </a:p>
          <a:p>
            <a:pPr lvl="2"/>
            <a:r>
              <a:rPr lang="es-MX" dirty="0" smtClean="0"/>
              <a:t>Tasa CETES 28 días: 2.76%</a:t>
            </a:r>
          </a:p>
          <a:p>
            <a:endParaRPr lang="es-MX" dirty="0"/>
          </a:p>
          <a:p>
            <a:r>
              <a:rPr lang="es-MX" dirty="0" smtClean="0"/>
              <a:t>USA:</a:t>
            </a:r>
          </a:p>
          <a:p>
            <a:pPr lvl="2"/>
            <a:r>
              <a:rPr lang="es-MX" dirty="0" smtClean="0"/>
              <a:t>T-</a:t>
            </a:r>
            <a:r>
              <a:rPr lang="es-MX" dirty="0" err="1" smtClean="0"/>
              <a:t>bill</a:t>
            </a:r>
            <a:r>
              <a:rPr lang="es-MX" dirty="0" smtClean="0"/>
              <a:t>: 0.09%</a:t>
            </a:r>
          </a:p>
          <a:p>
            <a:pPr lvl="2"/>
            <a:endParaRPr lang="es-MX" dirty="0"/>
          </a:p>
          <a:p>
            <a:r>
              <a:rPr lang="es-MX" dirty="0" smtClean="0"/>
              <a:t>Inglaterra:</a:t>
            </a:r>
          </a:p>
          <a:p>
            <a:pPr lvl="2"/>
            <a:r>
              <a:rPr lang="es-MX" dirty="0" smtClean="0"/>
              <a:t>Libor </a:t>
            </a:r>
            <a:r>
              <a:rPr lang="es-MX" dirty="0" err="1" smtClean="0"/>
              <a:t>Rate</a:t>
            </a:r>
            <a:r>
              <a:rPr lang="es-MX" dirty="0" smtClean="0"/>
              <a:t>= 0.16%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867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Determinación de tasas (CAPM)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35" name="Picture 11" descr="https://encrypted-tbn0.gstatic.com/images?q=tbn:ANd9GcRnfrXrQ2Luj3lCMVjmby5ixAAUMQo4R52ZepapzUXZ6QadOxICb9fRA5T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138" y="1690688"/>
            <a:ext cx="4986581" cy="448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82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Valuación del activo financiero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313" y="1930324"/>
            <a:ext cx="730567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5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Ejemplo: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/>
              <p:nvPr/>
            </p:nvSpPr>
            <p:spPr>
              <a:xfrm>
                <a:off x="2840019" y="2431227"/>
                <a:ext cx="7143077" cy="7868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3600" dirty="0" smtClean="0"/>
                  <a:t>Valor </a:t>
                </a:r>
                <a14:m>
                  <m:oMath xmlns:m="http://schemas.openxmlformats.org/officeDocument/2006/math">
                    <m:r>
                      <a:rPr lang="es-MX" sz="3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60,000</m:t>
                        </m:r>
                      </m:num>
                      <m:den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0.03</m:t>
                        </m:r>
                      </m:den>
                    </m:f>
                  </m:oMath>
                </a14:m>
                <a:r>
                  <a:rPr lang="es-MX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60,000</m:t>
                        </m:r>
                      </m:num>
                      <m:den>
                        <m:r>
                          <a:rPr lang="es-MX" sz="3600" b="0" i="1" smtClean="0">
                            <a:latin typeface="Cambria Math" panose="02040503050406030204" pitchFamily="18" charset="0"/>
                          </a:rPr>
                          <m:t>0.03</m:t>
                        </m:r>
                      </m:den>
                    </m:f>
                  </m:oMath>
                </a14:m>
                <a:r>
                  <a:rPr lang="es-MX" sz="3600" dirty="0" smtClean="0"/>
                  <a:t>=2,000,000</a:t>
                </a:r>
                <a:endParaRPr lang="es-MX" sz="3600" dirty="0"/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019" y="2431227"/>
                <a:ext cx="7143077" cy="786882"/>
              </a:xfrm>
              <a:prstGeom prst="rect">
                <a:avLst/>
              </a:prstGeom>
              <a:blipFill rotWithShape="0">
                <a:blip r:embed="rId2"/>
                <a:stretch>
                  <a:fillRect l="-3925" t="-2326" b="-2015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553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88</Words>
  <Application>Microsoft Office PowerPoint</Application>
  <PresentationFormat>Panorámica</PresentationFormat>
  <Paragraphs>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Tema de Office</vt:lpstr>
      <vt:lpstr>Métodos de valuación</vt:lpstr>
      <vt:lpstr>Métodos en general</vt:lpstr>
      <vt:lpstr>Rendimiento Esperado?</vt:lpstr>
      <vt:lpstr>Ejemplos de tasas diferenciadas</vt:lpstr>
      <vt:lpstr>Determinación de tasas (CAPM)</vt:lpstr>
      <vt:lpstr>Valuación del activo financiero</vt:lpstr>
      <vt:lpstr>Ejemplo: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de valuación</dc:title>
  <dc:creator>fidel alcocer</dc:creator>
  <cp:lastModifiedBy>fidel alcocer</cp:lastModifiedBy>
  <cp:revision>3</cp:revision>
  <dcterms:created xsi:type="dcterms:W3CDTF">2014-09-06T12:48:52Z</dcterms:created>
  <dcterms:modified xsi:type="dcterms:W3CDTF">2014-09-06T13:07:48Z</dcterms:modified>
</cp:coreProperties>
</file>