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305" r:id="rId4"/>
    <p:sldId id="258" r:id="rId5"/>
    <p:sldId id="259" r:id="rId6"/>
    <p:sldId id="260" r:id="rId7"/>
    <p:sldId id="261" r:id="rId8"/>
    <p:sldId id="262" r:id="rId9"/>
    <p:sldId id="263" r:id="rId10"/>
    <p:sldId id="264" r:id="rId11"/>
    <p:sldId id="265" r:id="rId12"/>
    <p:sldId id="266" r:id="rId13"/>
    <p:sldId id="284" r:id="rId14"/>
    <p:sldId id="267" r:id="rId15"/>
    <p:sldId id="283" r:id="rId16"/>
    <p:sldId id="268" r:id="rId17"/>
    <p:sldId id="269" r:id="rId18"/>
    <p:sldId id="270" r:id="rId19"/>
    <p:sldId id="271" r:id="rId20"/>
    <p:sldId id="273" r:id="rId21"/>
    <p:sldId id="272" r:id="rId22"/>
    <p:sldId id="274" r:id="rId23"/>
    <p:sldId id="275" r:id="rId24"/>
    <p:sldId id="276" r:id="rId25"/>
    <p:sldId id="325" r:id="rId26"/>
    <p:sldId id="277" r:id="rId27"/>
    <p:sldId id="278" r:id="rId28"/>
    <p:sldId id="282" r:id="rId29"/>
    <p:sldId id="298" r:id="rId30"/>
    <p:sldId id="279" r:id="rId31"/>
    <p:sldId id="281" r:id="rId32"/>
    <p:sldId id="280" r:id="rId33"/>
    <p:sldId id="302" r:id="rId34"/>
    <p:sldId id="303" r:id="rId35"/>
    <p:sldId id="285" r:id="rId36"/>
    <p:sldId id="286" r:id="rId37"/>
    <p:sldId id="287" r:id="rId38"/>
    <p:sldId id="288" r:id="rId39"/>
    <p:sldId id="289" r:id="rId40"/>
    <p:sldId id="290" r:id="rId41"/>
    <p:sldId id="292" r:id="rId42"/>
    <p:sldId id="291" r:id="rId43"/>
    <p:sldId id="294" r:id="rId44"/>
    <p:sldId id="293" r:id="rId45"/>
    <p:sldId id="295" r:id="rId46"/>
    <p:sldId id="296" r:id="rId47"/>
    <p:sldId id="297" r:id="rId48"/>
    <p:sldId id="299" r:id="rId49"/>
    <p:sldId id="300" r:id="rId50"/>
    <p:sldId id="301" r:id="rId51"/>
    <p:sldId id="310" r:id="rId52"/>
    <p:sldId id="311" r:id="rId53"/>
    <p:sldId id="312" r:id="rId54"/>
    <p:sldId id="307" r:id="rId55"/>
    <p:sldId id="308" r:id="rId56"/>
    <p:sldId id="309" r:id="rId57"/>
    <p:sldId id="313" r:id="rId58"/>
    <p:sldId id="314" r:id="rId59"/>
    <p:sldId id="315" r:id="rId60"/>
    <p:sldId id="316" r:id="rId61"/>
    <p:sldId id="317" r:id="rId62"/>
    <p:sldId id="318" r:id="rId63"/>
    <p:sldId id="319" r:id="rId64"/>
    <p:sldId id="320" r:id="rId65"/>
    <p:sldId id="321" r:id="rId66"/>
    <p:sldId id="322" r:id="rId67"/>
    <p:sldId id="328" r:id="rId68"/>
    <p:sldId id="306" r:id="rId69"/>
    <p:sldId id="304" r:id="rId70"/>
    <p:sldId id="323" r:id="rId71"/>
    <p:sldId id="324" r:id="rId72"/>
    <p:sldId id="326" r:id="rId73"/>
    <p:sldId id="327" r:id="rId7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18C48-0F36-4C87-B809-193AD95B790F}" type="datetimeFigureOut">
              <a:rPr lang="es-MX" smtClean="0"/>
              <a:t>17/02/2014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F96C-3676-4D70-ABA1-8CB523ECD65B}" type="slidenum">
              <a:rPr lang="es-MX" smtClean="0"/>
              <a:t>‹Nº›</a:t>
            </a:fld>
            <a:endParaRPr lang="es-MX"/>
          </a:p>
        </p:txBody>
      </p:sp>
    </p:spTree>
    <p:extLst>
      <p:ext uri="{BB962C8B-B14F-4D97-AF65-F5344CB8AC3E}">
        <p14:creationId xmlns:p14="http://schemas.microsoft.com/office/powerpoint/2010/main" val="223655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17/02/2014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slideLayout" Target="../slideLayouts/slideLayout2.xml"/><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image" Target="../media/image39.emf"/><Relationship Id="rId3" Type="http://schemas.openxmlformats.org/officeDocument/2006/relationships/image" Target="../media/image34.emf"/><Relationship Id="rId7" Type="http://schemas.openxmlformats.org/officeDocument/2006/relationships/image" Target="../media/image38.emf"/><Relationship Id="rId2"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37.emf"/><Relationship Id="rId5" Type="http://schemas.openxmlformats.org/officeDocument/2006/relationships/image" Target="../media/image36.emf"/><Relationship Id="rId4" Type="http://schemas.openxmlformats.org/officeDocument/2006/relationships/image" Target="../media/image35.e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Reformas Fiscales 2014</a:t>
            </a:r>
            <a:endParaRPr lang="es-MX" dirty="0"/>
          </a:p>
        </p:txBody>
      </p:sp>
      <p:sp>
        <p:nvSpPr>
          <p:cNvPr id="3" name="2 Subtítulo"/>
          <p:cNvSpPr>
            <a:spLocks noGrp="1"/>
          </p:cNvSpPr>
          <p:nvPr>
            <p:ph type="subTitle" idx="1"/>
          </p:nvPr>
        </p:nvSpPr>
        <p:spPr/>
        <p:txBody>
          <a:bodyPr/>
          <a:lstStyle/>
          <a:p>
            <a:r>
              <a:rPr lang="es-MX" dirty="0" smtClean="0"/>
              <a:t>Reformas Generales</a:t>
            </a:r>
          </a:p>
          <a:p>
            <a:r>
              <a:rPr lang="es-MX" dirty="0" smtClean="0"/>
              <a:t>Y</a:t>
            </a:r>
          </a:p>
          <a:p>
            <a:r>
              <a:rPr lang="es-MX" dirty="0" smtClean="0"/>
              <a:t>Congruencia Fiscal</a:t>
            </a:r>
            <a:endParaRPr lang="es-MX" dirty="0"/>
          </a:p>
        </p:txBody>
      </p:sp>
    </p:spTree>
    <p:extLst>
      <p:ext uri="{BB962C8B-B14F-4D97-AF65-F5344CB8AC3E}">
        <p14:creationId xmlns:p14="http://schemas.microsoft.com/office/powerpoint/2010/main" val="2283970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Ingresos de la Federación</a:t>
            </a:r>
            <a:endParaRPr lang="es-MX" dirty="0"/>
          </a:p>
        </p:txBody>
      </p:sp>
      <p:sp>
        <p:nvSpPr>
          <p:cNvPr id="3" name="2 Marcador de contenido"/>
          <p:cNvSpPr>
            <a:spLocks noGrp="1"/>
          </p:cNvSpPr>
          <p:nvPr>
            <p:ph idx="1"/>
          </p:nvPr>
        </p:nvSpPr>
        <p:spPr/>
        <p:txBody>
          <a:bodyPr/>
          <a:lstStyle/>
          <a:p>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339930" cy="5517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9747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Ingresos de la Federación</a:t>
            </a:r>
            <a:endParaRPr lang="es-MX" dirty="0"/>
          </a:p>
        </p:txBody>
      </p:sp>
      <p:sp>
        <p:nvSpPr>
          <p:cNvPr id="3" name="2 Marcador de contenido"/>
          <p:cNvSpPr>
            <a:spLocks noGrp="1"/>
          </p:cNvSpPr>
          <p:nvPr>
            <p:ph idx="1"/>
          </p:nvPr>
        </p:nvSpPr>
        <p:spPr/>
        <p:txBody>
          <a:bodyPr/>
          <a:lstStyle/>
          <a:p>
            <a:endParaRPr lang="es-MX"/>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7359746"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31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Estímulos Fiscales</a:t>
            </a:r>
            <a:endParaRPr lang="es-MX" dirty="0"/>
          </a:p>
        </p:txBody>
      </p:sp>
      <p:sp>
        <p:nvSpPr>
          <p:cNvPr id="3" name="2 Marcador de contenido"/>
          <p:cNvSpPr>
            <a:spLocks noGrp="1"/>
          </p:cNvSpPr>
          <p:nvPr>
            <p:ph idx="1"/>
          </p:nvPr>
        </p:nvSpPr>
        <p:spPr/>
        <p:txBody>
          <a:bodyPr>
            <a:normAutofit fontScale="62500" lnSpcReduction="20000"/>
          </a:bodyPr>
          <a:lstStyle/>
          <a:p>
            <a:r>
              <a:rPr lang="es-MX" dirty="0" err="1" smtClean="0"/>
              <a:t>Acreditamiento</a:t>
            </a:r>
            <a:r>
              <a:rPr lang="es-MX" dirty="0" smtClean="0"/>
              <a:t> contra ISR del </a:t>
            </a:r>
            <a:r>
              <a:rPr lang="es-MX" dirty="0" err="1" smtClean="0"/>
              <a:t>IEPyS</a:t>
            </a:r>
            <a:r>
              <a:rPr lang="es-MX" dirty="0" smtClean="0"/>
              <a:t>:</a:t>
            </a:r>
          </a:p>
          <a:p>
            <a:pPr lvl="1"/>
            <a:r>
              <a:rPr lang="es-MX" dirty="0"/>
              <a:t>Por la adquisición de </a:t>
            </a:r>
            <a:r>
              <a:rPr lang="es-MX" dirty="0" err="1"/>
              <a:t>diesel</a:t>
            </a:r>
            <a:r>
              <a:rPr lang="es-MX" dirty="0"/>
              <a:t> de maquinaria en general que se utilice en actividades empresariales, excepto minería, así como para vehículos </a:t>
            </a:r>
            <a:r>
              <a:rPr lang="es-MX" dirty="0" smtClean="0"/>
              <a:t>marinos</a:t>
            </a:r>
          </a:p>
          <a:p>
            <a:pPr lvl="1"/>
            <a:endParaRPr lang="es-MX" dirty="0"/>
          </a:p>
          <a:p>
            <a:pPr lvl="1"/>
            <a:r>
              <a:rPr lang="es-MX" dirty="0" smtClean="0"/>
              <a:t>Por </a:t>
            </a:r>
            <a:r>
              <a:rPr lang="es-MX" dirty="0"/>
              <a:t>la adquisición del </a:t>
            </a:r>
            <a:r>
              <a:rPr lang="es-MX" dirty="0" err="1"/>
              <a:t>diesel</a:t>
            </a:r>
            <a:r>
              <a:rPr lang="es-MX" dirty="0"/>
              <a:t> utilizado para la realización de actividades agropecuarias o silvícolas</a:t>
            </a:r>
            <a:r>
              <a:rPr lang="es-MX" dirty="0" smtClean="0"/>
              <a:t>;</a:t>
            </a:r>
          </a:p>
          <a:p>
            <a:pPr lvl="1"/>
            <a:endParaRPr lang="es-MX" dirty="0"/>
          </a:p>
          <a:p>
            <a:pPr lvl="1"/>
            <a:r>
              <a:rPr lang="es-MX" dirty="0" smtClean="0"/>
              <a:t>Por </a:t>
            </a:r>
            <a:r>
              <a:rPr lang="es-MX" dirty="0"/>
              <a:t>la adquisición de </a:t>
            </a:r>
            <a:r>
              <a:rPr lang="es-MX" dirty="0" err="1"/>
              <a:t>diesel</a:t>
            </a:r>
            <a:r>
              <a:rPr lang="es-MX" dirty="0"/>
              <a:t> para uso automotriz en vehículos que se destinen exclusivamente al transporte público y privado de personas o de carga. Este estímulo no es aplicable tratándose de contribuyentes que presten servicios preponderantemente a partes </a:t>
            </a:r>
            <a:r>
              <a:rPr lang="es-MX" dirty="0" smtClean="0"/>
              <a:t>relacionadas</a:t>
            </a:r>
          </a:p>
          <a:p>
            <a:r>
              <a:rPr lang="es-MX" dirty="0" err="1" smtClean="0"/>
              <a:t>Acreditamiento</a:t>
            </a:r>
            <a:r>
              <a:rPr lang="es-MX" dirty="0" smtClean="0"/>
              <a:t> </a:t>
            </a:r>
            <a:r>
              <a:rPr lang="es-MX" dirty="0"/>
              <a:t>de 50% de los pagos que se realicen en la red nacional de autopistas de cuota para contribuyentes que se dediquen sólo al transporte terrestre público o privado de carga o pasaje.</a:t>
            </a:r>
          </a:p>
          <a:p>
            <a:endParaRPr lang="es-MX" dirty="0" smtClean="0"/>
          </a:p>
          <a:p>
            <a:r>
              <a:rPr lang="es-MX" dirty="0" smtClean="0"/>
              <a:t>Exención </a:t>
            </a:r>
            <a:r>
              <a:rPr lang="es-MX" dirty="0"/>
              <a:t>del pago del Impuesto sobre Automóviles Nuevos (ISAN) en la enajenación e importación de automóviles eléctricos o híbridos</a:t>
            </a:r>
          </a:p>
        </p:txBody>
      </p:sp>
    </p:spTree>
    <p:extLst>
      <p:ext uri="{BB962C8B-B14F-4D97-AF65-F5344CB8AC3E}">
        <p14:creationId xmlns:p14="http://schemas.microsoft.com/office/powerpoint/2010/main" val="376216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del impuesto sobre la renta</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38014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lnSpcReduction="10000"/>
          </a:bodyPr>
          <a:lstStyle/>
          <a:p>
            <a:r>
              <a:rPr lang="es-MX" dirty="0" smtClean="0"/>
              <a:t>Nueva ley, efectos legales nuevos</a:t>
            </a:r>
          </a:p>
          <a:p>
            <a:endParaRPr lang="es-MX" dirty="0"/>
          </a:p>
          <a:p>
            <a:r>
              <a:rPr lang="es-MX" dirty="0" smtClean="0"/>
              <a:t>Tasa</a:t>
            </a:r>
          </a:p>
          <a:p>
            <a:pPr lvl="1"/>
            <a:r>
              <a:rPr lang="es-MX" dirty="0" smtClean="0"/>
              <a:t>Corporativa: 30%</a:t>
            </a:r>
          </a:p>
          <a:p>
            <a:pPr lvl="2"/>
            <a:r>
              <a:rPr lang="es-MX" dirty="0" smtClean="0"/>
              <a:t>Distribución de dividendos: 10%</a:t>
            </a:r>
          </a:p>
          <a:p>
            <a:pPr lvl="1"/>
            <a:r>
              <a:rPr lang="es-MX" dirty="0" smtClean="0"/>
              <a:t>Personas físicas: hasta 35%</a:t>
            </a:r>
          </a:p>
          <a:p>
            <a:pPr lvl="2"/>
            <a:r>
              <a:rPr lang="es-MX" dirty="0" smtClean="0"/>
              <a:t>Desde 750,000	32%</a:t>
            </a:r>
          </a:p>
          <a:p>
            <a:pPr lvl="2"/>
            <a:r>
              <a:rPr lang="es-MX" dirty="0" smtClean="0"/>
              <a:t>Desde 1,000,000	34%</a:t>
            </a:r>
          </a:p>
          <a:p>
            <a:pPr lvl="2"/>
            <a:r>
              <a:rPr lang="es-MX" dirty="0" smtClean="0"/>
              <a:t>Desde 3,000,000	35%</a:t>
            </a:r>
          </a:p>
          <a:p>
            <a:endParaRPr lang="es-MX" dirty="0"/>
          </a:p>
          <a:p>
            <a:endParaRPr lang="es-MX" dirty="0" smtClean="0"/>
          </a:p>
          <a:p>
            <a:endParaRPr lang="es-MX" dirty="0" smtClean="0"/>
          </a:p>
          <a:p>
            <a:pPr lvl="1"/>
            <a:endParaRPr lang="es-MX" dirty="0"/>
          </a:p>
        </p:txBody>
      </p:sp>
    </p:spTree>
    <p:extLst>
      <p:ext uri="{BB962C8B-B14F-4D97-AF65-F5344CB8AC3E}">
        <p14:creationId xmlns:p14="http://schemas.microsoft.com/office/powerpoint/2010/main" val="27069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pic>
        <p:nvPicPr>
          <p:cNvPr id="3073"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2132856"/>
            <a:ext cx="5133149" cy="32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221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Restructuración de Ley</a:t>
            </a:r>
          </a:p>
          <a:p>
            <a:pPr lvl="1"/>
            <a:r>
              <a:rPr lang="es-MX" dirty="0" smtClean="0"/>
              <a:t>Maquiladoras	</a:t>
            </a:r>
          </a:p>
          <a:p>
            <a:pPr lvl="2"/>
            <a:r>
              <a:rPr lang="es-MX" dirty="0" smtClean="0"/>
              <a:t>Empresas Multinacionales</a:t>
            </a:r>
          </a:p>
          <a:p>
            <a:pPr lvl="1"/>
            <a:r>
              <a:rPr lang="es-MX" dirty="0" smtClean="0"/>
              <a:t>Consolidación Fiscal</a:t>
            </a:r>
          </a:p>
          <a:p>
            <a:pPr lvl="2"/>
            <a:r>
              <a:rPr lang="es-MX" dirty="0" smtClean="0"/>
              <a:t>Integración o grupo de sociedades</a:t>
            </a:r>
          </a:p>
          <a:p>
            <a:pPr lvl="1"/>
            <a:endParaRPr lang="es-MX" dirty="0"/>
          </a:p>
        </p:txBody>
      </p:sp>
    </p:spTree>
    <p:extLst>
      <p:ext uri="{BB962C8B-B14F-4D97-AF65-F5344CB8AC3E}">
        <p14:creationId xmlns:p14="http://schemas.microsoft.com/office/powerpoint/2010/main" val="3618129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Enajenaciones a plazo:</a:t>
            </a:r>
          </a:p>
          <a:p>
            <a:pPr lvl="1"/>
            <a:r>
              <a:rPr lang="es-MX" dirty="0" smtClean="0"/>
              <a:t>NO </a:t>
            </a:r>
            <a:r>
              <a:rPr lang="es-MX" dirty="0"/>
              <a:t>se podrá optar por reconocer el ingreso a la fecha en que se cobren, </a:t>
            </a:r>
            <a:endParaRPr lang="es-MX" dirty="0" smtClean="0"/>
          </a:p>
          <a:p>
            <a:pPr lvl="1"/>
            <a:r>
              <a:rPr lang="es-MX" dirty="0" smtClean="0"/>
              <a:t>Deberán </a:t>
            </a:r>
            <a:r>
              <a:rPr lang="es-MX" dirty="0"/>
              <a:t>reconocer el ingreso al momento de la enajenación, </a:t>
            </a:r>
            <a:endParaRPr lang="es-MX" dirty="0" smtClean="0"/>
          </a:p>
          <a:p>
            <a:endParaRPr lang="es-MX" dirty="0" smtClean="0"/>
          </a:p>
          <a:p>
            <a:pPr lvl="1"/>
            <a:r>
              <a:rPr lang="es-MX" dirty="0" smtClean="0"/>
              <a:t>Mecánica </a:t>
            </a:r>
            <a:r>
              <a:rPr lang="es-MX" dirty="0"/>
              <a:t>de transición para las operaciones vigentes al 31 de diciembre de 2013</a:t>
            </a:r>
          </a:p>
        </p:txBody>
      </p:sp>
    </p:spTree>
    <p:extLst>
      <p:ext uri="{BB962C8B-B14F-4D97-AF65-F5344CB8AC3E}">
        <p14:creationId xmlns:p14="http://schemas.microsoft.com/office/powerpoint/2010/main" val="4153013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Cuotas Patronales</a:t>
            </a:r>
          </a:p>
          <a:p>
            <a:pPr lvl="1"/>
            <a:r>
              <a:rPr lang="es-MX" dirty="0" smtClean="0"/>
              <a:t>Se </a:t>
            </a:r>
            <a:r>
              <a:rPr lang="es-MX" dirty="0"/>
              <a:t>incluye como deducción a las cuotas que se paguen de acuerdo con la nueva Ley del Seguro del Desempleo, </a:t>
            </a:r>
            <a:endParaRPr lang="es-MX" dirty="0" smtClean="0"/>
          </a:p>
          <a:p>
            <a:endParaRPr lang="es-MX" dirty="0"/>
          </a:p>
          <a:p>
            <a:pPr lvl="1"/>
            <a:r>
              <a:rPr lang="es-MX" dirty="0" smtClean="0"/>
              <a:t>Pero </a:t>
            </a:r>
            <a:r>
              <a:rPr lang="es-MX" dirty="0"/>
              <a:t>se eliminan como tales a las cuotas obreras pagadas por los patrones, no obstante que esa limitación ya ha sido considerada como inconstitucional por la SCJN, en el entendido de que al ser un ingreso exento del trabador se consigue así eliminar una asimetría fiscal</a:t>
            </a:r>
          </a:p>
        </p:txBody>
      </p:sp>
    </p:spTree>
    <p:extLst>
      <p:ext uri="{BB962C8B-B14F-4D97-AF65-F5344CB8AC3E}">
        <p14:creationId xmlns:p14="http://schemas.microsoft.com/office/powerpoint/2010/main" val="3540264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Iniciativa del Seguro de Desempleo</a:t>
            </a:r>
            <a:endParaRPr lang="es-MX" dirty="0"/>
          </a:p>
        </p:txBody>
      </p:sp>
      <p:sp>
        <p:nvSpPr>
          <p:cNvPr id="3" name="2 Marcador de contenido"/>
          <p:cNvSpPr>
            <a:spLocks noGrp="1"/>
          </p:cNvSpPr>
          <p:nvPr>
            <p:ph idx="1"/>
          </p:nvPr>
        </p:nvSpPr>
        <p:spPr/>
        <p:txBody>
          <a:bodyPr>
            <a:normAutofit fontScale="62500" lnSpcReduction="20000"/>
          </a:bodyPr>
          <a:lstStyle/>
          <a:p>
            <a:r>
              <a:rPr lang="es-MX" dirty="0"/>
              <a:t>La iniciativa de Ley que se somete a la consideración del Congreso de la Unión prevé requisitos de acceso al seguro de desempleo, por lo que aquellos sujetos que pretendan acceder al beneficio deben cumplir los siguientes requisitos:</a:t>
            </a:r>
          </a:p>
          <a:p>
            <a:pPr lvl="1"/>
            <a:r>
              <a:rPr lang="es-MX" dirty="0"/>
              <a:t>1. Haber cotizado al menos veinticuatro meses en un período no mayor a treinta y seis meses, a partir de su afiliación o desde la fecha en que se devengó el último pago mensual de esta prestación.</a:t>
            </a:r>
          </a:p>
          <a:p>
            <a:pPr lvl="1"/>
            <a:r>
              <a:rPr lang="es-MX" dirty="0"/>
              <a:t>En este caso, pueden considerarse como cotizaciones aquellas que de manera sucesiva y en el período señalado, se hayan realizado en términos de la Ley del Seguro Social o de la Ley del Instituto de Seguridad y Servicios Sociales de los Trabajadores del Estado, según corresponda;</a:t>
            </a:r>
          </a:p>
          <a:p>
            <a:pPr lvl="1"/>
            <a:r>
              <a:rPr lang="es-MX" dirty="0"/>
              <a:t>2. Haber permanecido en condición de desempleo al menos cuarenta y cinco días naturales;</a:t>
            </a:r>
          </a:p>
          <a:p>
            <a:pPr lvl="1"/>
            <a:r>
              <a:rPr lang="es-MX" dirty="0"/>
              <a:t>3. No percibir otros ingresos económicos por concepto de jubilación, pensión, apoyo por desempleo u otro de naturaleza similar, y</a:t>
            </a:r>
          </a:p>
          <a:p>
            <a:pPr lvl="1"/>
            <a:r>
              <a:rPr lang="es-MX" dirty="0"/>
              <a:t>4. Acreditar el cumplimiento de los requisitos de los programas de promoción, colocación y capacitación a cargo de la Secretaría del Trabajo y Previsión Social.</a:t>
            </a:r>
          </a:p>
        </p:txBody>
      </p:sp>
    </p:spTree>
    <p:extLst>
      <p:ext uri="{BB962C8B-B14F-4D97-AF65-F5344CB8AC3E}">
        <p14:creationId xmlns:p14="http://schemas.microsoft.com/office/powerpoint/2010/main" val="1868883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Temario</a:t>
            </a:r>
            <a:endParaRPr lang="es-MX" dirty="0"/>
          </a:p>
        </p:txBody>
      </p:sp>
      <p:sp>
        <p:nvSpPr>
          <p:cNvPr id="3" name="2 Marcador de contenido"/>
          <p:cNvSpPr>
            <a:spLocks noGrp="1"/>
          </p:cNvSpPr>
          <p:nvPr>
            <p:ph idx="1"/>
          </p:nvPr>
        </p:nvSpPr>
        <p:spPr/>
        <p:txBody>
          <a:bodyPr/>
          <a:lstStyle/>
          <a:p>
            <a:r>
              <a:rPr lang="es-MX" dirty="0" smtClean="0"/>
              <a:t>Reformas Generales Importantes</a:t>
            </a:r>
          </a:p>
          <a:p>
            <a:r>
              <a:rPr lang="es-MX" dirty="0" smtClean="0"/>
              <a:t>Congruencia Fiscal</a:t>
            </a:r>
          </a:p>
          <a:p>
            <a:r>
              <a:rPr lang="es-MX" dirty="0"/>
              <a:t>Impacto a los individuos</a:t>
            </a:r>
          </a:p>
          <a:p>
            <a:endParaRPr lang="es-MX" dirty="0"/>
          </a:p>
        </p:txBody>
      </p:sp>
    </p:spTree>
    <p:extLst>
      <p:ext uri="{BB962C8B-B14F-4D97-AF65-F5344CB8AC3E}">
        <p14:creationId xmlns:p14="http://schemas.microsoft.com/office/powerpoint/2010/main" val="234748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Iniciativa del Seguro de Desempleo</a:t>
            </a:r>
            <a:endParaRPr lang="es-MX" dirty="0"/>
          </a:p>
        </p:txBody>
      </p:sp>
      <p:sp>
        <p:nvSpPr>
          <p:cNvPr id="3" name="2 Marcador de contenido"/>
          <p:cNvSpPr>
            <a:spLocks noGrp="1"/>
          </p:cNvSpPr>
          <p:nvPr>
            <p:ph idx="1"/>
          </p:nvPr>
        </p:nvSpPr>
        <p:spPr/>
        <p:txBody>
          <a:bodyPr>
            <a:normAutofit lnSpcReduction="10000"/>
          </a:bodyPr>
          <a:lstStyle/>
          <a:p>
            <a:r>
              <a:rPr lang="es-MX" dirty="0" smtClean="0"/>
              <a:t>Pagos al Desempleado:</a:t>
            </a:r>
          </a:p>
          <a:p>
            <a:pPr lvl="1"/>
            <a:r>
              <a:rPr lang="es-MX" dirty="0" smtClean="0"/>
              <a:t>6 meses</a:t>
            </a:r>
          </a:p>
          <a:p>
            <a:pPr lvl="2"/>
            <a:r>
              <a:rPr lang="es-MX" dirty="0" smtClean="0"/>
              <a:t>Primer mes:  60% del promedio </a:t>
            </a:r>
          </a:p>
          <a:p>
            <a:pPr lvl="2"/>
            <a:r>
              <a:rPr lang="es-MX" dirty="0" smtClean="0"/>
              <a:t>Segundo mes: 50%</a:t>
            </a:r>
          </a:p>
          <a:p>
            <a:pPr lvl="2"/>
            <a:r>
              <a:rPr lang="es-MX" dirty="0" smtClean="0"/>
              <a:t>4to al 6to mes: 40%</a:t>
            </a:r>
          </a:p>
          <a:p>
            <a:pPr lvl="1"/>
            <a:r>
              <a:rPr lang="es-MX" dirty="0" smtClean="0"/>
              <a:t>Derecho a ejercer cada 5 años</a:t>
            </a:r>
          </a:p>
          <a:p>
            <a:endParaRPr lang="es-MX" dirty="0"/>
          </a:p>
          <a:p>
            <a:r>
              <a:rPr lang="es-MX" dirty="0" smtClean="0"/>
              <a:t>Cuotas:</a:t>
            </a:r>
          </a:p>
          <a:p>
            <a:pPr lvl="1"/>
            <a:r>
              <a:rPr lang="es-MX" dirty="0" smtClean="0"/>
              <a:t>Patronales del 3% sobre el salario del trabajador</a:t>
            </a:r>
          </a:p>
          <a:p>
            <a:pPr lvl="1"/>
            <a:endParaRPr lang="es-MX" dirty="0"/>
          </a:p>
        </p:txBody>
      </p:sp>
    </p:spTree>
    <p:extLst>
      <p:ext uri="{BB962C8B-B14F-4D97-AF65-F5344CB8AC3E}">
        <p14:creationId xmlns:p14="http://schemas.microsoft.com/office/powerpoint/2010/main" val="1058836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Aportaciones complementarias a FONDOS DE PENSIONES</a:t>
            </a:r>
          </a:p>
          <a:p>
            <a:pPr lvl="1"/>
            <a:r>
              <a:rPr lang="es-MX" dirty="0" smtClean="0"/>
              <a:t>Se limitó su deducción al 47% de lo aportado</a:t>
            </a:r>
            <a:endParaRPr lang="es-MX" dirty="0"/>
          </a:p>
        </p:txBody>
      </p:sp>
    </p:spTree>
    <p:extLst>
      <p:ext uri="{BB962C8B-B14F-4D97-AF65-F5344CB8AC3E}">
        <p14:creationId xmlns:p14="http://schemas.microsoft.com/office/powerpoint/2010/main" val="1077145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Vales de Despensa</a:t>
            </a:r>
          </a:p>
          <a:p>
            <a:pPr lvl="1"/>
            <a:r>
              <a:rPr lang="es-MX" dirty="0"/>
              <a:t>se establece como requisito que este beneficio se otorgue exclusivamente mediante monedero </a:t>
            </a:r>
            <a:r>
              <a:rPr lang="es-MX" dirty="0" smtClean="0"/>
              <a:t>electrónico</a:t>
            </a:r>
          </a:p>
          <a:p>
            <a:pPr lvl="1"/>
            <a:endParaRPr lang="es-MX" dirty="0"/>
          </a:p>
          <a:p>
            <a:r>
              <a:rPr lang="es-MX" dirty="0" smtClean="0"/>
              <a:t>Donativos</a:t>
            </a:r>
          </a:p>
          <a:p>
            <a:pPr lvl="1"/>
            <a:r>
              <a:rPr lang="es-MX" dirty="0" smtClean="0"/>
              <a:t>Hasta 4% si se dona a organismos </a:t>
            </a:r>
            <a:r>
              <a:rPr lang="es-MX" dirty="0" err="1" smtClean="0"/>
              <a:t>publicos</a:t>
            </a:r>
            <a:endParaRPr lang="es-MX" dirty="0" smtClean="0"/>
          </a:p>
          <a:p>
            <a:pPr lvl="1"/>
            <a:r>
              <a:rPr lang="es-MX" dirty="0" smtClean="0"/>
              <a:t>Hasta 7% como tope total</a:t>
            </a:r>
          </a:p>
          <a:p>
            <a:endParaRPr lang="es-MX" dirty="0"/>
          </a:p>
        </p:txBody>
      </p:sp>
    </p:spTree>
    <p:extLst>
      <p:ext uri="{BB962C8B-B14F-4D97-AF65-F5344CB8AC3E}">
        <p14:creationId xmlns:p14="http://schemas.microsoft.com/office/powerpoint/2010/main" val="2655037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Pagos:</a:t>
            </a:r>
          </a:p>
          <a:p>
            <a:pPr lvl="1"/>
            <a:r>
              <a:rPr lang="es-MX" dirty="0" smtClean="0"/>
              <a:t>Superiores a $2,000 con cuenta a nombre del contribuyente</a:t>
            </a:r>
          </a:p>
          <a:p>
            <a:pPr lvl="1"/>
            <a:r>
              <a:rPr lang="es-MX" dirty="0" smtClean="0"/>
              <a:t>Medios de pago válido:</a:t>
            </a:r>
          </a:p>
          <a:p>
            <a:pPr lvl="2"/>
            <a:r>
              <a:rPr lang="es-MX" dirty="0" smtClean="0"/>
              <a:t>Tarjeta de crédito</a:t>
            </a:r>
          </a:p>
          <a:p>
            <a:pPr lvl="2"/>
            <a:r>
              <a:rPr lang="es-MX" dirty="0" smtClean="0"/>
              <a:t>Tarjeta de débito</a:t>
            </a:r>
          </a:p>
          <a:p>
            <a:pPr lvl="2"/>
            <a:r>
              <a:rPr lang="es-MX" dirty="0" smtClean="0"/>
              <a:t>Transferencias entre cuentas</a:t>
            </a:r>
          </a:p>
          <a:p>
            <a:pPr lvl="2"/>
            <a:r>
              <a:rPr lang="es-MX" dirty="0" smtClean="0"/>
              <a:t>Monederos electrónicos – autorizados por el SAT</a:t>
            </a:r>
          </a:p>
          <a:p>
            <a:pPr lvl="1"/>
            <a:r>
              <a:rPr lang="es-MX" dirty="0" smtClean="0"/>
              <a:t>En Viajes, todos los gastos con tarjeta de crédito</a:t>
            </a:r>
          </a:p>
          <a:p>
            <a:pPr lvl="1"/>
            <a:endParaRPr lang="es-MX" dirty="0" smtClean="0"/>
          </a:p>
          <a:p>
            <a:pPr lvl="2"/>
            <a:endParaRPr lang="es-MX" dirty="0"/>
          </a:p>
        </p:txBody>
      </p:sp>
    </p:spTree>
    <p:extLst>
      <p:ext uri="{BB962C8B-B14F-4D97-AF65-F5344CB8AC3E}">
        <p14:creationId xmlns:p14="http://schemas.microsoft.com/office/powerpoint/2010/main" val="2863678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Viáticos:</a:t>
            </a:r>
          </a:p>
          <a:p>
            <a:pPr lvl="1"/>
            <a:r>
              <a:rPr lang="es-MX" dirty="0" smtClean="0"/>
              <a:t>Limites de viáticos deducibles</a:t>
            </a:r>
          </a:p>
          <a:p>
            <a:pPr lvl="2"/>
            <a:r>
              <a:rPr lang="es-MX" dirty="0" smtClean="0"/>
              <a:t>Dentro de los 50km del establecimiento del contribuyente</a:t>
            </a:r>
          </a:p>
          <a:p>
            <a:pPr lvl="3"/>
            <a:r>
              <a:rPr lang="es-MX" dirty="0" smtClean="0"/>
              <a:t> el 8.5% que no exceda el 8.5% de $750.00 por día por persona</a:t>
            </a:r>
          </a:p>
          <a:p>
            <a:pPr lvl="2"/>
            <a:r>
              <a:rPr lang="es-MX" dirty="0" smtClean="0"/>
              <a:t>Alimentos x día:</a:t>
            </a:r>
          </a:p>
          <a:p>
            <a:pPr lvl="3"/>
            <a:r>
              <a:rPr lang="es-MX" dirty="0" smtClean="0"/>
              <a:t>$750.00 Nacional (mas allá de los 50kms)</a:t>
            </a:r>
          </a:p>
          <a:p>
            <a:pPr lvl="3"/>
            <a:r>
              <a:rPr lang="es-MX" dirty="0" smtClean="0"/>
              <a:t>$1,500.00 Internacional</a:t>
            </a:r>
          </a:p>
          <a:p>
            <a:pPr lvl="2"/>
            <a:r>
              <a:rPr lang="es-MX" dirty="0" smtClean="0"/>
              <a:t>Renta de Auto x día:</a:t>
            </a:r>
          </a:p>
          <a:p>
            <a:pPr lvl="3"/>
            <a:r>
              <a:rPr lang="es-MX" dirty="0" smtClean="0"/>
              <a:t>$850 Nacional e Internacional</a:t>
            </a:r>
          </a:p>
          <a:p>
            <a:pPr lvl="2"/>
            <a:r>
              <a:rPr lang="es-MX" dirty="0" smtClean="0"/>
              <a:t>Hospedaje x día:</a:t>
            </a:r>
          </a:p>
          <a:p>
            <a:pPr lvl="3"/>
            <a:r>
              <a:rPr lang="es-MX" dirty="0" smtClean="0"/>
              <a:t>$3,850 internacional</a:t>
            </a:r>
          </a:p>
          <a:p>
            <a:pPr lvl="1"/>
            <a:r>
              <a:rPr lang="es-MX" dirty="0" smtClean="0"/>
              <a:t>Forma de pago</a:t>
            </a:r>
          </a:p>
          <a:p>
            <a:pPr lvl="2"/>
            <a:r>
              <a:rPr lang="es-MX" dirty="0" smtClean="0"/>
              <a:t>Tarjeta de crédito de la persona que realiza el viaje</a:t>
            </a:r>
          </a:p>
          <a:p>
            <a:pPr lvl="1"/>
            <a:r>
              <a:rPr lang="es-MX" dirty="0" smtClean="0"/>
              <a:t>Consumo en Bares = NO DEDUCIBLE</a:t>
            </a:r>
          </a:p>
          <a:p>
            <a:pPr marL="0" indent="0">
              <a:buNone/>
            </a:pPr>
            <a:endParaRPr lang="es-MX" dirty="0" smtClean="0"/>
          </a:p>
          <a:p>
            <a:pPr lvl="3"/>
            <a:endParaRPr lang="es-MX" dirty="0" smtClean="0"/>
          </a:p>
          <a:p>
            <a:pPr lvl="2"/>
            <a:endParaRPr lang="es-MX" dirty="0" smtClean="0"/>
          </a:p>
          <a:p>
            <a:pPr lvl="2"/>
            <a:endParaRPr lang="es-MX" dirty="0"/>
          </a:p>
        </p:txBody>
      </p:sp>
    </p:spTree>
    <p:extLst>
      <p:ext uri="{BB962C8B-B14F-4D97-AF65-F5344CB8AC3E}">
        <p14:creationId xmlns:p14="http://schemas.microsoft.com/office/powerpoint/2010/main" val="616577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Pago a cuenta de terceros</a:t>
            </a:r>
          </a:p>
          <a:p>
            <a:pPr lvl="1"/>
            <a:r>
              <a:rPr lang="es-MX" dirty="0" smtClean="0"/>
              <a:t>Art. 18, 90 Y 101 “son ingresos acumulables..…las </a:t>
            </a:r>
            <a:r>
              <a:rPr lang="es-MX" dirty="0"/>
              <a:t>cantidades que perciban para efectuar gastos por cuenta de </a:t>
            </a:r>
            <a:r>
              <a:rPr lang="es-MX" dirty="0" smtClean="0"/>
              <a:t>terceros, salvo </a:t>
            </a:r>
            <a:r>
              <a:rPr lang="es-MX" dirty="0"/>
              <a:t>que dichos gastos sean respaldados con comprobantes fiscales a nombre de aquél por cuenta </a:t>
            </a:r>
            <a:r>
              <a:rPr lang="es-MX" dirty="0" smtClean="0"/>
              <a:t>de quien </a:t>
            </a:r>
            <a:r>
              <a:rPr lang="es-MX" dirty="0"/>
              <a:t>se efectúa el </a:t>
            </a:r>
            <a:r>
              <a:rPr lang="es-MX" dirty="0" smtClean="0"/>
              <a:t>gasto”</a:t>
            </a:r>
          </a:p>
          <a:p>
            <a:pPr lvl="1"/>
            <a:endParaRPr lang="es-MX" dirty="0"/>
          </a:p>
        </p:txBody>
      </p:sp>
    </p:spTree>
    <p:extLst>
      <p:ext uri="{BB962C8B-B14F-4D97-AF65-F5344CB8AC3E}">
        <p14:creationId xmlns:p14="http://schemas.microsoft.com/office/powerpoint/2010/main" val="1260313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Deducción de Créditos incobrables</a:t>
            </a:r>
          </a:p>
          <a:p>
            <a:pPr lvl="1"/>
            <a:r>
              <a:rPr lang="es-MX" dirty="0" smtClean="0"/>
              <a:t>Se consideran incobrables cuando:</a:t>
            </a:r>
          </a:p>
          <a:p>
            <a:pPr lvl="2"/>
            <a:r>
              <a:rPr lang="es-MX" dirty="0" smtClean="0"/>
              <a:t>Menor a 30,000 </a:t>
            </a:r>
            <a:r>
              <a:rPr lang="es-MX" dirty="0" err="1" smtClean="0"/>
              <a:t>udis</a:t>
            </a:r>
            <a:r>
              <a:rPr lang="es-MX" dirty="0" smtClean="0"/>
              <a:t> (&lt;153,600), al año de su vencimiento.</a:t>
            </a:r>
          </a:p>
          <a:p>
            <a:pPr lvl="2"/>
            <a:r>
              <a:rPr lang="es-MX" dirty="0" smtClean="0"/>
              <a:t>En créditos superiores, cuando se haya interpuesto la demanda</a:t>
            </a:r>
            <a:endParaRPr lang="es-MX" dirty="0"/>
          </a:p>
        </p:txBody>
      </p:sp>
    </p:spTree>
    <p:extLst>
      <p:ext uri="{BB962C8B-B14F-4D97-AF65-F5344CB8AC3E}">
        <p14:creationId xmlns:p14="http://schemas.microsoft.com/office/powerpoint/2010/main" val="1321331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Deducción de Inversiones:</a:t>
            </a:r>
          </a:p>
          <a:p>
            <a:pPr lvl="1"/>
            <a:r>
              <a:rPr lang="es-MX" dirty="0" smtClean="0"/>
              <a:t>Activos Fijos, maquinaria, equipo, vehículos</a:t>
            </a:r>
          </a:p>
          <a:p>
            <a:pPr lvl="1"/>
            <a:endParaRPr lang="es-MX" dirty="0"/>
          </a:p>
          <a:p>
            <a:pPr lvl="1"/>
            <a:r>
              <a:rPr lang="es-MX" dirty="0" smtClean="0"/>
              <a:t>Se elimina la deducción inmediata</a:t>
            </a:r>
          </a:p>
          <a:p>
            <a:pPr lvl="1"/>
            <a:endParaRPr lang="es-MX" dirty="0"/>
          </a:p>
          <a:p>
            <a:pPr lvl="1"/>
            <a:r>
              <a:rPr lang="es-MX" dirty="0" smtClean="0"/>
              <a:t>Limite para deducción de automóviles:</a:t>
            </a:r>
          </a:p>
          <a:p>
            <a:pPr lvl="2"/>
            <a:r>
              <a:rPr lang="es-MX" dirty="0" smtClean="0"/>
              <a:t>$130,000</a:t>
            </a:r>
          </a:p>
          <a:p>
            <a:pPr lvl="2"/>
            <a:r>
              <a:rPr lang="es-MX" dirty="0" smtClean="0"/>
              <a:t>(arrendamiento de automóviles $200 diarios)</a:t>
            </a:r>
          </a:p>
          <a:p>
            <a:endParaRPr lang="es-MX" dirty="0"/>
          </a:p>
        </p:txBody>
      </p:sp>
    </p:spTree>
    <p:extLst>
      <p:ext uri="{BB962C8B-B14F-4D97-AF65-F5344CB8AC3E}">
        <p14:creationId xmlns:p14="http://schemas.microsoft.com/office/powerpoint/2010/main" val="974045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Régimen de incorporación Fiscal</a:t>
            </a:r>
          </a:p>
          <a:p>
            <a:pPr lvl="1"/>
            <a:r>
              <a:rPr lang="es-MX" dirty="0" smtClean="0"/>
              <a:t>Eliminación de REPECOS y Régimen intermedio</a:t>
            </a:r>
          </a:p>
          <a:p>
            <a:pPr lvl="1"/>
            <a:r>
              <a:rPr lang="es-MX" dirty="0" smtClean="0"/>
              <a:t>Ingresos hasta 2,000,000 anuales</a:t>
            </a:r>
          </a:p>
          <a:p>
            <a:pPr lvl="1"/>
            <a:r>
              <a:rPr lang="es-MX" dirty="0" smtClean="0"/>
              <a:t>Presten servicios que no requieran titulo profesional</a:t>
            </a:r>
          </a:p>
          <a:p>
            <a:pPr lvl="1"/>
            <a:r>
              <a:rPr lang="es-MX" dirty="0" smtClean="0"/>
              <a:t>Permanencia en el régimen hasta 10años</a:t>
            </a:r>
          </a:p>
          <a:p>
            <a:pPr lvl="1"/>
            <a:r>
              <a:rPr lang="es-MX" dirty="0" smtClean="0"/>
              <a:t>Migrarán en 10 años al general, subsidio inicial del 100% del ISR</a:t>
            </a:r>
          </a:p>
          <a:p>
            <a:pPr lvl="1"/>
            <a:endParaRPr lang="es-MX" dirty="0"/>
          </a:p>
        </p:txBody>
      </p:sp>
    </p:spTree>
    <p:extLst>
      <p:ext uri="{BB962C8B-B14F-4D97-AF65-F5344CB8AC3E}">
        <p14:creationId xmlns:p14="http://schemas.microsoft.com/office/powerpoint/2010/main" val="516598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ISR en actividades primarias</a:t>
            </a:r>
          </a:p>
          <a:p>
            <a:pPr lvl="1"/>
            <a:r>
              <a:rPr lang="es-MX" dirty="0" smtClean="0"/>
              <a:t>Nuevo Régimen de Actividades agrícolas, ganaderas, silvícolas y pesqueras</a:t>
            </a:r>
          </a:p>
          <a:p>
            <a:pPr lvl="1"/>
            <a:r>
              <a:rPr lang="es-MX" dirty="0" smtClean="0"/>
              <a:t>PM. Exento 20 VSMG/área geográfica, tope 200 VSMGDF. (si es menor a 423 VSMG reduce 30% ISR)</a:t>
            </a:r>
          </a:p>
          <a:p>
            <a:pPr lvl="1"/>
            <a:r>
              <a:rPr lang="es-MX" dirty="0" smtClean="0"/>
              <a:t>PF. Exento 40 VSMG/área geográfica (si es menor a 423 VSMG reduce 40% ISR)</a:t>
            </a:r>
          </a:p>
          <a:p>
            <a:pPr lvl="1"/>
            <a:endParaRPr lang="es-MX" dirty="0"/>
          </a:p>
        </p:txBody>
      </p:sp>
    </p:spTree>
    <p:extLst>
      <p:ext uri="{BB962C8B-B14F-4D97-AF65-F5344CB8AC3E}">
        <p14:creationId xmlns:p14="http://schemas.microsoft.com/office/powerpoint/2010/main" val="45307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REFORMAS GENERALES</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2461011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Obligaciones</a:t>
            </a:r>
          </a:p>
          <a:p>
            <a:pPr lvl="1"/>
            <a:r>
              <a:rPr lang="es-MX" dirty="0" smtClean="0"/>
              <a:t>Se elimina obligación de conservar copia de comprobantes emitidos</a:t>
            </a:r>
          </a:p>
          <a:p>
            <a:pPr lvl="1"/>
            <a:r>
              <a:rPr lang="es-MX" dirty="0" smtClean="0"/>
              <a:t>En 2017, no se tendrá que presentar declaraciones informativas de retenciones</a:t>
            </a:r>
          </a:p>
          <a:p>
            <a:pPr lvl="1"/>
            <a:endParaRPr lang="es-MX" dirty="0"/>
          </a:p>
        </p:txBody>
      </p:sp>
    </p:spTree>
    <p:extLst>
      <p:ext uri="{BB962C8B-B14F-4D97-AF65-F5344CB8AC3E}">
        <p14:creationId xmlns:p14="http://schemas.microsoft.com/office/powerpoint/2010/main" val="3825585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lstStyle/>
          <a:p>
            <a:r>
              <a:rPr lang="es-MX" dirty="0" smtClean="0"/>
              <a:t>Disminución de Exención en venta de casa habitación</a:t>
            </a:r>
          </a:p>
          <a:p>
            <a:pPr lvl="1"/>
            <a:r>
              <a:rPr lang="es-MX" dirty="0" smtClean="0"/>
              <a:t>De 7.4 millones a 3.5 millones de pesos (700,000 </a:t>
            </a:r>
            <a:r>
              <a:rPr lang="es-MX" dirty="0" err="1" smtClean="0"/>
              <a:t>udis</a:t>
            </a:r>
            <a:r>
              <a:rPr lang="es-MX" dirty="0" smtClean="0"/>
              <a:t>)</a:t>
            </a:r>
          </a:p>
          <a:p>
            <a:pPr lvl="1"/>
            <a:r>
              <a:rPr lang="es-MX" dirty="0" smtClean="0"/>
              <a:t>Gravado para el impuesto sin importar el tiempo que se tenga habitado</a:t>
            </a:r>
            <a:endParaRPr lang="es-MX" dirty="0"/>
          </a:p>
        </p:txBody>
      </p:sp>
    </p:spTree>
    <p:extLst>
      <p:ext uri="{BB962C8B-B14F-4D97-AF65-F5344CB8AC3E}">
        <p14:creationId xmlns:p14="http://schemas.microsoft.com/office/powerpoint/2010/main" val="21184373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Deducciones personales</a:t>
            </a:r>
          </a:p>
          <a:p>
            <a:pPr lvl="1"/>
            <a:r>
              <a:rPr lang="es-MX" dirty="0" smtClean="0"/>
              <a:t>Limite	$93,104.20 o 10% de los ingresos</a:t>
            </a:r>
          </a:p>
          <a:p>
            <a:pPr lvl="1"/>
            <a:r>
              <a:rPr lang="es-MX" dirty="0" smtClean="0"/>
              <a:t>Honorarios médicos, dentales y hospitalarios</a:t>
            </a:r>
          </a:p>
          <a:p>
            <a:pPr lvl="2"/>
            <a:r>
              <a:rPr lang="es-MX" dirty="0" smtClean="0"/>
              <a:t>Cónyuge, concubina, ascendientes o descendientes en línea recta</a:t>
            </a:r>
          </a:p>
          <a:p>
            <a:pPr lvl="2"/>
            <a:r>
              <a:rPr lang="es-MX" dirty="0" smtClean="0"/>
              <a:t>Pagados por sistema financiero</a:t>
            </a:r>
          </a:p>
          <a:p>
            <a:pPr lvl="1"/>
            <a:r>
              <a:rPr lang="es-MX" dirty="0" smtClean="0"/>
              <a:t>Gastos funerales hasta por un SMG anual (23,276.05) </a:t>
            </a:r>
          </a:p>
          <a:p>
            <a:pPr lvl="2"/>
            <a:r>
              <a:rPr lang="es-MX" dirty="0"/>
              <a:t>Cónyuge, concubina, ascendientes o descendientes en </a:t>
            </a:r>
            <a:r>
              <a:rPr lang="es-MX" dirty="0" smtClean="0"/>
              <a:t>línea </a:t>
            </a:r>
            <a:r>
              <a:rPr lang="es-MX" dirty="0"/>
              <a:t>recta</a:t>
            </a:r>
          </a:p>
          <a:p>
            <a:pPr lvl="1"/>
            <a:r>
              <a:rPr lang="es-MX" dirty="0" smtClean="0"/>
              <a:t>Intereses reales por créditos para casa-habitación</a:t>
            </a:r>
          </a:p>
          <a:p>
            <a:pPr lvl="1"/>
            <a:r>
              <a:rPr lang="es-MX" dirty="0" smtClean="0"/>
              <a:t>Aportaciones complementarias a cuentas de retiro</a:t>
            </a:r>
          </a:p>
          <a:p>
            <a:pPr lvl="2"/>
            <a:r>
              <a:rPr lang="es-MX" dirty="0" smtClean="0"/>
              <a:t>Hasta 10% de sus ingresos</a:t>
            </a:r>
          </a:p>
          <a:p>
            <a:pPr lvl="1"/>
            <a:endParaRPr lang="es-MX" dirty="0" smtClean="0"/>
          </a:p>
          <a:p>
            <a:pPr lvl="1"/>
            <a:endParaRPr lang="es-MX" dirty="0" smtClean="0"/>
          </a:p>
          <a:p>
            <a:pPr lvl="1"/>
            <a:endParaRPr lang="es-MX" dirty="0" smtClean="0"/>
          </a:p>
        </p:txBody>
      </p:sp>
    </p:spTree>
    <p:extLst>
      <p:ext uri="{BB962C8B-B14F-4D97-AF65-F5344CB8AC3E}">
        <p14:creationId xmlns:p14="http://schemas.microsoft.com/office/powerpoint/2010/main" val="10194200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Deducciones Personales</a:t>
            </a:r>
          </a:p>
          <a:p>
            <a:pPr lvl="1"/>
            <a:r>
              <a:rPr lang="es-MX" dirty="0" smtClean="0"/>
              <a:t>Primas de seguros de gastos médico</a:t>
            </a:r>
          </a:p>
          <a:p>
            <a:pPr lvl="2"/>
            <a:r>
              <a:rPr lang="es-MX" dirty="0" smtClean="0"/>
              <a:t>Beneficiarios: el contribuyente, cónyuge, concubina, ascendientes o descendientes en línea recta</a:t>
            </a:r>
          </a:p>
          <a:p>
            <a:pPr lvl="1"/>
            <a:r>
              <a:rPr lang="es-MX" dirty="0" smtClean="0"/>
              <a:t>Gastos de transportación escolar</a:t>
            </a:r>
          </a:p>
          <a:p>
            <a:pPr lvl="2"/>
            <a:r>
              <a:rPr lang="es-MX" dirty="0" smtClean="0"/>
              <a:t>Cuando sea obligatoria, o cuando se incluya en las colegiaturas</a:t>
            </a:r>
          </a:p>
          <a:p>
            <a:r>
              <a:rPr lang="es-MX" dirty="0" smtClean="0"/>
              <a:t>Estímulo para deducir colegiaturas</a:t>
            </a:r>
          </a:p>
          <a:p>
            <a:pPr lvl="1"/>
            <a:r>
              <a:rPr lang="es-MX" dirty="0" smtClean="0"/>
              <a:t>Para el contribuyente, cónyuge, concubina, ascendientes o descendientes en línea recta</a:t>
            </a:r>
          </a:p>
          <a:p>
            <a:pPr lvl="1"/>
            <a:r>
              <a:rPr lang="es-MX" dirty="0" smtClean="0"/>
              <a:t>Únicamente gastos de educación, no colegiaturas, inscripciones, etc.</a:t>
            </a:r>
          </a:p>
        </p:txBody>
      </p:sp>
    </p:spTree>
    <p:extLst>
      <p:ext uri="{BB962C8B-B14F-4D97-AF65-F5344CB8AC3E}">
        <p14:creationId xmlns:p14="http://schemas.microsoft.com/office/powerpoint/2010/main" val="31975283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ISR</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Estímulo para deducir colegiaturas</a:t>
            </a:r>
          </a:p>
          <a:p>
            <a:pPr lvl="1"/>
            <a:r>
              <a:rPr lang="es-MX" dirty="0" smtClean="0"/>
              <a:t>Limites de deducción por persona:</a:t>
            </a:r>
          </a:p>
          <a:p>
            <a:pPr lvl="2"/>
            <a:r>
              <a:rPr lang="es-MX" dirty="0" smtClean="0"/>
              <a:t>Preescolar 		$14,200.00</a:t>
            </a:r>
          </a:p>
          <a:p>
            <a:pPr lvl="2"/>
            <a:r>
              <a:rPr lang="es-MX" dirty="0" smtClean="0"/>
              <a:t>Primaria		$12,900.00</a:t>
            </a:r>
          </a:p>
          <a:p>
            <a:pPr lvl="2"/>
            <a:r>
              <a:rPr lang="es-MX" dirty="0" smtClean="0"/>
              <a:t>Secundaria		$19,900.00</a:t>
            </a:r>
          </a:p>
          <a:p>
            <a:pPr lvl="2"/>
            <a:r>
              <a:rPr lang="es-MX" dirty="0" smtClean="0"/>
              <a:t>Profesional técnico	$17,100.00</a:t>
            </a:r>
          </a:p>
          <a:p>
            <a:pPr lvl="2"/>
            <a:r>
              <a:rPr lang="es-MX" dirty="0" smtClean="0"/>
              <a:t>Bachillerato		$24,500.00</a:t>
            </a:r>
          </a:p>
          <a:p>
            <a:r>
              <a:rPr lang="es-MX" dirty="0"/>
              <a:t>Deducciones personales</a:t>
            </a:r>
          </a:p>
          <a:p>
            <a:pPr lvl="1"/>
            <a:r>
              <a:rPr lang="es-MX" dirty="0"/>
              <a:t>Limite	$93,104.20 o 10% de los </a:t>
            </a:r>
            <a:r>
              <a:rPr lang="es-MX" dirty="0" smtClean="0"/>
              <a:t>ingresos</a:t>
            </a:r>
          </a:p>
          <a:p>
            <a:pPr lvl="1"/>
            <a:r>
              <a:rPr lang="es-MX" dirty="0" smtClean="0"/>
              <a:t>Con el comprobante electrónico</a:t>
            </a:r>
          </a:p>
          <a:p>
            <a:pPr lvl="1"/>
            <a:r>
              <a:rPr lang="es-MX" dirty="0" smtClean="0"/>
              <a:t>Pagados a través de Sistema Financiero</a:t>
            </a:r>
            <a:endParaRPr lang="es-MX" dirty="0"/>
          </a:p>
          <a:p>
            <a:endParaRPr lang="es-MX" dirty="0" smtClean="0"/>
          </a:p>
          <a:p>
            <a:pPr lvl="2"/>
            <a:endParaRPr lang="es-MX" dirty="0"/>
          </a:p>
        </p:txBody>
      </p:sp>
    </p:spTree>
    <p:extLst>
      <p:ext uri="{BB962C8B-B14F-4D97-AF65-F5344CB8AC3E}">
        <p14:creationId xmlns:p14="http://schemas.microsoft.com/office/powerpoint/2010/main" val="3787036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del impuesto al valor agregado</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2829541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del IVA</a:t>
            </a:r>
            <a:endParaRPr lang="es-MX" dirty="0"/>
          </a:p>
        </p:txBody>
      </p:sp>
      <p:sp>
        <p:nvSpPr>
          <p:cNvPr id="5" name="4 Marcador de contenido"/>
          <p:cNvSpPr>
            <a:spLocks noGrp="1"/>
          </p:cNvSpPr>
          <p:nvPr>
            <p:ph idx="1"/>
          </p:nvPr>
        </p:nvSpPr>
        <p:spPr/>
        <p:txBody>
          <a:bodyPr>
            <a:normAutofit lnSpcReduction="10000"/>
          </a:bodyPr>
          <a:lstStyle/>
          <a:p>
            <a:r>
              <a:rPr lang="es-MX" dirty="0" smtClean="0"/>
              <a:t>Cambios de exenciones</a:t>
            </a:r>
          </a:p>
          <a:p>
            <a:pPr lvl="1"/>
            <a:r>
              <a:rPr lang="es-MX" dirty="0" smtClean="0"/>
              <a:t>Transporte publico foráneo, IVA 16%</a:t>
            </a:r>
          </a:p>
          <a:p>
            <a:pPr lvl="2"/>
            <a:r>
              <a:rPr lang="es-MX" dirty="0" smtClean="0"/>
              <a:t>Transporte Urbano	Exento</a:t>
            </a:r>
          </a:p>
          <a:p>
            <a:r>
              <a:rPr lang="es-MX" dirty="0" smtClean="0"/>
              <a:t>Se mantienen exenciones</a:t>
            </a:r>
          </a:p>
          <a:p>
            <a:pPr lvl="1"/>
            <a:r>
              <a:rPr lang="es-MX" dirty="0" smtClean="0"/>
              <a:t>Enajenación de Casa-habitación</a:t>
            </a:r>
          </a:p>
          <a:p>
            <a:pPr lvl="1"/>
            <a:r>
              <a:rPr lang="es-MX" dirty="0" smtClean="0"/>
              <a:t>Arrendamiento Casa-habitación</a:t>
            </a:r>
          </a:p>
          <a:p>
            <a:pPr lvl="1"/>
            <a:r>
              <a:rPr lang="es-MX" dirty="0" smtClean="0"/>
              <a:t>Servicios de Enseñanza</a:t>
            </a:r>
          </a:p>
          <a:p>
            <a:pPr lvl="1"/>
            <a:r>
              <a:rPr lang="es-MX" dirty="0" smtClean="0"/>
              <a:t>Intereses  y comisiones en créditos de casa-</a:t>
            </a:r>
            <a:r>
              <a:rPr lang="es-MX" dirty="0" err="1" smtClean="0"/>
              <a:t>habitacion</a:t>
            </a:r>
            <a:endParaRPr lang="es-MX" dirty="0"/>
          </a:p>
        </p:txBody>
      </p:sp>
    </p:spTree>
    <p:extLst>
      <p:ext uri="{BB962C8B-B14F-4D97-AF65-F5344CB8AC3E}">
        <p14:creationId xmlns:p14="http://schemas.microsoft.com/office/powerpoint/2010/main" val="3367925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IVA</a:t>
            </a:r>
            <a:endParaRPr lang="es-MX" dirty="0"/>
          </a:p>
        </p:txBody>
      </p:sp>
      <p:sp>
        <p:nvSpPr>
          <p:cNvPr id="3" name="2 Marcador de contenido"/>
          <p:cNvSpPr>
            <a:spLocks noGrp="1"/>
          </p:cNvSpPr>
          <p:nvPr>
            <p:ph idx="1"/>
          </p:nvPr>
        </p:nvSpPr>
        <p:spPr/>
        <p:txBody>
          <a:bodyPr/>
          <a:lstStyle/>
          <a:p>
            <a:r>
              <a:rPr lang="es-MX" dirty="0" smtClean="0"/>
              <a:t>Salen de Tasa 0%</a:t>
            </a:r>
          </a:p>
          <a:p>
            <a:pPr lvl="1"/>
            <a:r>
              <a:rPr lang="es-MX" dirty="0" smtClean="0"/>
              <a:t>Los chicles no son alimento</a:t>
            </a:r>
          </a:p>
          <a:p>
            <a:pPr lvl="1"/>
            <a:r>
              <a:rPr lang="es-MX" dirty="0" smtClean="0"/>
              <a:t>Mascotas y Alimentos de mascotas, (los poseedores de mascotas demuestran capacidad contributiva)</a:t>
            </a:r>
            <a:endParaRPr lang="es-MX" dirty="0"/>
          </a:p>
        </p:txBody>
      </p:sp>
    </p:spTree>
    <p:extLst>
      <p:ext uri="{BB962C8B-B14F-4D97-AF65-F5344CB8AC3E}">
        <p14:creationId xmlns:p14="http://schemas.microsoft.com/office/powerpoint/2010/main" val="8599888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del impuesto especial sobre producción y servicios</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6294153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del </a:t>
            </a:r>
            <a:r>
              <a:rPr lang="es-MX" dirty="0" err="1" smtClean="0"/>
              <a:t>IEPyS</a:t>
            </a:r>
            <a:endParaRPr lang="es-MX" dirty="0"/>
          </a:p>
        </p:txBody>
      </p:sp>
      <p:sp>
        <p:nvSpPr>
          <p:cNvPr id="5" name="4 Marcador de contenido"/>
          <p:cNvSpPr>
            <a:spLocks noGrp="1"/>
          </p:cNvSpPr>
          <p:nvPr>
            <p:ph idx="1"/>
          </p:nvPr>
        </p:nvSpPr>
        <p:spPr/>
        <p:txBody>
          <a:bodyPr/>
          <a:lstStyle/>
          <a:p>
            <a:r>
              <a:rPr lang="es-MX" dirty="0" smtClean="0"/>
              <a:t>Bebidas envasadas y </a:t>
            </a:r>
            <a:r>
              <a:rPr lang="es-MX" dirty="0" err="1" smtClean="0"/>
              <a:t>saborizadas</a:t>
            </a:r>
            <a:r>
              <a:rPr lang="es-MX" dirty="0" smtClean="0"/>
              <a:t> con azúcar</a:t>
            </a:r>
          </a:p>
          <a:p>
            <a:pPr lvl="1"/>
            <a:r>
              <a:rPr lang="es-MX" dirty="0" smtClean="0"/>
              <a:t>Impuesto extra de $1.00 x litro</a:t>
            </a:r>
          </a:p>
          <a:p>
            <a:r>
              <a:rPr lang="es-MX" dirty="0" smtClean="0"/>
              <a:t>Concentrados, polvos, jarabes, esencias o extractos de sabores. </a:t>
            </a:r>
          </a:p>
          <a:p>
            <a:pPr lvl="1"/>
            <a:r>
              <a:rPr lang="es-MX" dirty="0" smtClean="0"/>
              <a:t>Impuesto extra de $1.00 x litro que según el productor se pueda obtener </a:t>
            </a:r>
          </a:p>
          <a:p>
            <a:r>
              <a:rPr lang="es-MX" dirty="0" smtClean="0"/>
              <a:t>Bebidas </a:t>
            </a:r>
            <a:r>
              <a:rPr lang="es-MX" dirty="0" err="1" smtClean="0"/>
              <a:t>energizantes</a:t>
            </a:r>
            <a:r>
              <a:rPr lang="es-MX" dirty="0"/>
              <a:t> </a:t>
            </a:r>
            <a:r>
              <a:rPr lang="es-MX" dirty="0" smtClean="0"/>
              <a:t>25% sobre el precio y si tienen azucares añadidos agregar $1.00 x litro</a:t>
            </a:r>
          </a:p>
          <a:p>
            <a:pPr lvl="1"/>
            <a:endParaRPr lang="es-MX" dirty="0"/>
          </a:p>
        </p:txBody>
      </p:sp>
    </p:spTree>
    <p:extLst>
      <p:ext uri="{BB962C8B-B14F-4D97-AF65-F5344CB8AC3E}">
        <p14:creationId xmlns:p14="http://schemas.microsoft.com/office/powerpoint/2010/main" val="930078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El 31 de octubre, fue aprobado por el Congreso de la Unión el paquete económico para </a:t>
            </a:r>
            <a:r>
              <a:rPr lang="es-MX" dirty="0" smtClean="0"/>
              <a:t>el ejercicio </a:t>
            </a:r>
            <a:r>
              <a:rPr lang="es-MX" dirty="0"/>
              <a:t>fiscal de 2014 que, en esta ocasión, estuvo acompañado de una Reforma Fiscal.</a:t>
            </a:r>
          </a:p>
          <a:p>
            <a:endParaRPr lang="es-MX" dirty="0" smtClean="0"/>
          </a:p>
          <a:p>
            <a:r>
              <a:rPr lang="es-MX" dirty="0" smtClean="0"/>
              <a:t>Entre </a:t>
            </a:r>
            <a:r>
              <a:rPr lang="es-MX" dirty="0"/>
              <a:t>lo que más destacado de la misma, </a:t>
            </a:r>
            <a:endParaRPr lang="es-MX" dirty="0" smtClean="0"/>
          </a:p>
          <a:p>
            <a:pPr lvl="1"/>
            <a:r>
              <a:rPr lang="es-MX" dirty="0" smtClean="0"/>
              <a:t>están </a:t>
            </a:r>
            <a:r>
              <a:rPr lang="es-MX" dirty="0"/>
              <a:t>la nueva Ley del Impuesto sobre la </a:t>
            </a:r>
            <a:r>
              <a:rPr lang="es-MX" dirty="0" smtClean="0"/>
              <a:t>Renta(LISR</a:t>
            </a:r>
            <a:r>
              <a:rPr lang="es-MX" dirty="0"/>
              <a:t>) </a:t>
            </a:r>
            <a:r>
              <a:rPr lang="es-MX" dirty="0" smtClean="0"/>
              <a:t> </a:t>
            </a:r>
          </a:p>
          <a:p>
            <a:pPr lvl="1"/>
            <a:r>
              <a:rPr lang="es-MX" dirty="0" smtClean="0"/>
              <a:t>la </a:t>
            </a:r>
            <a:r>
              <a:rPr lang="es-MX" dirty="0"/>
              <a:t>propuesta de gravar con un impuesto especial del 8% a los llamados </a:t>
            </a:r>
            <a:r>
              <a:rPr lang="es-MX" dirty="0" smtClean="0"/>
              <a:t>alimentos chatarra</a:t>
            </a:r>
            <a:r>
              <a:rPr lang="es-MX" dirty="0"/>
              <a:t>, </a:t>
            </a:r>
            <a:endParaRPr lang="es-MX" dirty="0" smtClean="0"/>
          </a:p>
          <a:p>
            <a:pPr lvl="1"/>
            <a:r>
              <a:rPr lang="es-MX" dirty="0" smtClean="0"/>
              <a:t>siendo </a:t>
            </a:r>
            <a:r>
              <a:rPr lang="es-MX" dirty="0"/>
              <a:t>para muchos sorpresa que no se propusiera gravar con el Impuesto </a:t>
            </a:r>
            <a:r>
              <a:rPr lang="es-MX" dirty="0" smtClean="0"/>
              <a:t>al Valor </a:t>
            </a:r>
            <a:r>
              <a:rPr lang="es-MX" dirty="0"/>
              <a:t>Agregado (IVA) a los alimentos y medicinas, tal y como se esperaba</a:t>
            </a:r>
          </a:p>
        </p:txBody>
      </p:sp>
    </p:spTree>
    <p:extLst>
      <p:ext uri="{BB962C8B-B14F-4D97-AF65-F5344CB8AC3E}">
        <p14:creationId xmlns:p14="http://schemas.microsoft.com/office/powerpoint/2010/main" val="363496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a:t>
            </a:r>
            <a:r>
              <a:rPr lang="es-MX" dirty="0" err="1" smtClean="0"/>
              <a:t>IEPyS</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Alimentos Calóricos</a:t>
            </a:r>
          </a:p>
          <a:p>
            <a:pPr lvl="1"/>
            <a:r>
              <a:rPr lang="es-MX" dirty="0" smtClean="0"/>
              <a:t>8% con densidad </a:t>
            </a:r>
            <a:r>
              <a:rPr lang="es-MX" dirty="0" err="1" smtClean="0"/>
              <a:t>calorica</a:t>
            </a:r>
            <a:r>
              <a:rPr lang="es-MX" dirty="0" smtClean="0"/>
              <a:t> de 275kcal x 100gr</a:t>
            </a:r>
          </a:p>
          <a:p>
            <a:pPr lvl="2"/>
            <a:r>
              <a:rPr lang="es-MX" dirty="0" smtClean="0"/>
              <a:t>Botanas</a:t>
            </a:r>
          </a:p>
          <a:p>
            <a:pPr lvl="2"/>
            <a:r>
              <a:rPr lang="es-MX" dirty="0" err="1" smtClean="0"/>
              <a:t>Confiteria</a:t>
            </a:r>
            <a:endParaRPr lang="es-MX" dirty="0" smtClean="0"/>
          </a:p>
          <a:p>
            <a:pPr lvl="2"/>
            <a:r>
              <a:rPr lang="es-MX" dirty="0" smtClean="0"/>
              <a:t>Chocolates y derivados del cacao</a:t>
            </a:r>
          </a:p>
          <a:p>
            <a:pPr lvl="2"/>
            <a:r>
              <a:rPr lang="es-MX" dirty="0" smtClean="0"/>
              <a:t>Flanes</a:t>
            </a:r>
          </a:p>
          <a:p>
            <a:pPr lvl="2"/>
            <a:r>
              <a:rPr lang="es-MX" dirty="0" smtClean="0"/>
              <a:t>Pudines</a:t>
            </a:r>
          </a:p>
          <a:p>
            <a:pPr lvl="2"/>
            <a:r>
              <a:rPr lang="es-MX" dirty="0" smtClean="0"/>
              <a:t>Dulces de frutas y hortalizas</a:t>
            </a:r>
          </a:p>
          <a:p>
            <a:pPr lvl="2"/>
            <a:r>
              <a:rPr lang="es-MX" dirty="0" smtClean="0"/>
              <a:t>Cremas de cacahuate y avellanas</a:t>
            </a:r>
          </a:p>
          <a:p>
            <a:pPr lvl="2"/>
            <a:r>
              <a:rPr lang="es-MX" dirty="0" smtClean="0"/>
              <a:t>Dulces de leche</a:t>
            </a:r>
          </a:p>
          <a:p>
            <a:pPr lvl="2"/>
            <a:r>
              <a:rPr lang="es-MX" dirty="0" smtClean="0"/>
              <a:t>Alimentos preparados a base de cereales</a:t>
            </a:r>
          </a:p>
          <a:p>
            <a:pPr lvl="2"/>
            <a:r>
              <a:rPr lang="es-MX" dirty="0" smtClean="0"/>
              <a:t>Helados, nieves y paletas de hielo</a:t>
            </a:r>
          </a:p>
          <a:p>
            <a:pPr lvl="1"/>
            <a:r>
              <a:rPr lang="es-MX" dirty="0" smtClean="0"/>
              <a:t>Si tienen etiquetado regulado, considerar kcal de etiqueta, en caso contrario, se presumen gravadas por el impuesto</a:t>
            </a:r>
          </a:p>
        </p:txBody>
      </p:sp>
    </p:spTree>
    <p:extLst>
      <p:ext uri="{BB962C8B-B14F-4D97-AF65-F5344CB8AC3E}">
        <p14:creationId xmlns:p14="http://schemas.microsoft.com/office/powerpoint/2010/main" val="8124670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a:t>
            </a:r>
            <a:r>
              <a:rPr lang="es-MX" dirty="0" err="1" smtClean="0"/>
              <a:t>IEPyS</a:t>
            </a:r>
            <a:endParaRPr lang="es-MX" dirty="0"/>
          </a:p>
        </p:txBody>
      </p:sp>
      <p:sp>
        <p:nvSpPr>
          <p:cNvPr id="3" name="2 Marcador de contenido"/>
          <p:cNvSpPr>
            <a:spLocks noGrp="1"/>
          </p:cNvSpPr>
          <p:nvPr>
            <p:ph idx="1"/>
          </p:nvPr>
        </p:nvSpPr>
        <p:spPr/>
        <p:txBody>
          <a:bodyPr/>
          <a:lstStyle/>
          <a:p>
            <a:r>
              <a:rPr lang="es-MX" dirty="0" smtClean="0"/>
              <a:t>Otros productos ya gravados</a:t>
            </a:r>
          </a:p>
          <a:p>
            <a:pPr lvl="1"/>
            <a:r>
              <a:rPr lang="es-MX" dirty="0" smtClean="0"/>
              <a:t>Gasolina Magna $0.36 x litro</a:t>
            </a:r>
          </a:p>
          <a:p>
            <a:pPr lvl="1"/>
            <a:r>
              <a:rPr lang="es-MX" dirty="0" smtClean="0"/>
              <a:t>Premium UBA  $0.44 x litro</a:t>
            </a:r>
          </a:p>
          <a:p>
            <a:pPr lvl="1"/>
            <a:r>
              <a:rPr lang="es-MX" dirty="0" err="1" smtClean="0"/>
              <a:t>Diesel</a:t>
            </a:r>
            <a:r>
              <a:rPr lang="es-MX" dirty="0" smtClean="0"/>
              <a:t>  $0.30 x litro</a:t>
            </a:r>
          </a:p>
          <a:p>
            <a:pPr lvl="1"/>
            <a:endParaRPr lang="es-MX" dirty="0"/>
          </a:p>
        </p:txBody>
      </p:sp>
    </p:spTree>
    <p:extLst>
      <p:ext uri="{BB962C8B-B14F-4D97-AF65-F5344CB8AC3E}">
        <p14:creationId xmlns:p14="http://schemas.microsoft.com/office/powerpoint/2010/main" val="13725094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a:t>
            </a:r>
            <a:r>
              <a:rPr lang="es-MX" dirty="0" err="1" smtClean="0"/>
              <a:t>IEPyS</a:t>
            </a:r>
            <a:endParaRPr lang="es-MX" dirty="0"/>
          </a:p>
        </p:txBody>
      </p:sp>
      <p:sp>
        <p:nvSpPr>
          <p:cNvPr id="3" name="2 Marcador de contenido"/>
          <p:cNvSpPr>
            <a:spLocks noGrp="1"/>
          </p:cNvSpPr>
          <p:nvPr>
            <p:ph idx="1"/>
          </p:nvPr>
        </p:nvSpPr>
        <p:spPr/>
        <p:txBody>
          <a:bodyPr>
            <a:normAutofit lnSpcReduction="10000"/>
          </a:bodyPr>
          <a:lstStyle/>
          <a:p>
            <a:r>
              <a:rPr lang="es-MX" dirty="0" smtClean="0"/>
              <a:t>Otros productos ya gravados</a:t>
            </a:r>
          </a:p>
          <a:p>
            <a:pPr lvl="1"/>
            <a:r>
              <a:rPr lang="es-MX" dirty="0" smtClean="0"/>
              <a:t>Bebidas con alcohol</a:t>
            </a:r>
          </a:p>
          <a:p>
            <a:pPr lvl="2"/>
            <a:r>
              <a:rPr lang="es-MX" dirty="0" smtClean="0"/>
              <a:t>Cerveza		$3.00 x litro</a:t>
            </a:r>
          </a:p>
          <a:p>
            <a:pPr lvl="2"/>
            <a:r>
              <a:rPr lang="es-MX" dirty="0" smtClean="0"/>
              <a:t>Hasta 14°		26.5%</a:t>
            </a:r>
          </a:p>
          <a:p>
            <a:pPr lvl="2"/>
            <a:r>
              <a:rPr lang="es-MX" dirty="0" smtClean="0"/>
              <a:t>De 14 a 20°		30.0%</a:t>
            </a:r>
          </a:p>
          <a:p>
            <a:pPr lvl="2"/>
            <a:r>
              <a:rPr lang="es-MX" dirty="0" smtClean="0"/>
              <a:t>Mas de 20°		53.0%</a:t>
            </a:r>
          </a:p>
          <a:p>
            <a:pPr lvl="1"/>
            <a:r>
              <a:rPr lang="es-MX" dirty="0" smtClean="0"/>
              <a:t>Tabacos labrados</a:t>
            </a:r>
          </a:p>
          <a:p>
            <a:pPr lvl="3"/>
            <a:r>
              <a:rPr lang="es-MX" dirty="0" smtClean="0"/>
              <a:t>Cigarros		160.0%</a:t>
            </a:r>
          </a:p>
          <a:p>
            <a:pPr lvl="3"/>
            <a:r>
              <a:rPr lang="es-MX" dirty="0" smtClean="0"/>
              <a:t>Puros 		160.0%</a:t>
            </a:r>
          </a:p>
          <a:p>
            <a:pPr lvl="3"/>
            <a:r>
              <a:rPr lang="es-MX" dirty="0" smtClean="0"/>
              <a:t>Elaborados a mano	  30.4%</a:t>
            </a:r>
          </a:p>
          <a:p>
            <a:pPr lvl="2"/>
            <a:r>
              <a:rPr lang="es-MX" dirty="0" smtClean="0"/>
              <a:t>Adicionalmente se paga $0.35 por cigarro</a:t>
            </a:r>
          </a:p>
          <a:p>
            <a:pPr lvl="2"/>
            <a:endParaRPr lang="es-MX" dirty="0"/>
          </a:p>
        </p:txBody>
      </p:sp>
    </p:spTree>
    <p:extLst>
      <p:ext uri="{BB962C8B-B14F-4D97-AF65-F5344CB8AC3E}">
        <p14:creationId xmlns:p14="http://schemas.microsoft.com/office/powerpoint/2010/main" val="42890128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CÓDIGO FISCAL DE LA FEDERACIÓN</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35042939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Domicilio Fiscal</a:t>
            </a:r>
          </a:p>
          <a:p>
            <a:pPr lvl="1"/>
            <a:r>
              <a:rPr lang="es-MX" dirty="0" smtClean="0"/>
              <a:t>En caso de no localizables, el domicilio que hubieran dado a instituciones financieras</a:t>
            </a:r>
          </a:p>
          <a:p>
            <a:pPr lvl="1"/>
            <a:r>
              <a:rPr lang="es-MX" dirty="0" smtClean="0"/>
              <a:t>O se pueden practicar diligencias en cualquier lugar en el que realicen sus actividades</a:t>
            </a:r>
            <a:endParaRPr lang="es-MX" dirty="0"/>
          </a:p>
        </p:txBody>
      </p:sp>
    </p:spTree>
    <p:extLst>
      <p:ext uri="{BB962C8B-B14F-4D97-AF65-F5344CB8AC3E}">
        <p14:creationId xmlns:p14="http://schemas.microsoft.com/office/powerpoint/2010/main" val="30885811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Firma Electrónica</a:t>
            </a:r>
          </a:p>
          <a:p>
            <a:pPr lvl="1"/>
            <a:r>
              <a:rPr lang="es-MX" dirty="0" smtClean="0"/>
              <a:t>Posibilidad de tramitarla mediante representante legal en casos de impedimento físico</a:t>
            </a:r>
          </a:p>
          <a:p>
            <a:r>
              <a:rPr lang="es-MX" dirty="0" smtClean="0"/>
              <a:t>Comprobantes Fiscales Digitales por Internet</a:t>
            </a:r>
          </a:p>
          <a:p>
            <a:endParaRPr lang="es-MX" dirty="0"/>
          </a:p>
        </p:txBody>
      </p:sp>
    </p:spTree>
    <p:extLst>
      <p:ext uri="{BB962C8B-B14F-4D97-AF65-F5344CB8AC3E}">
        <p14:creationId xmlns:p14="http://schemas.microsoft.com/office/powerpoint/2010/main" val="24737725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Buzón Tributario</a:t>
            </a:r>
          </a:p>
          <a:p>
            <a:pPr lvl="1"/>
            <a:r>
              <a:rPr lang="es-MX" dirty="0" smtClean="0"/>
              <a:t>Buzón único para notificarse y promover</a:t>
            </a:r>
          </a:p>
          <a:p>
            <a:pPr lvl="1"/>
            <a:r>
              <a:rPr lang="es-MX" dirty="0" smtClean="0"/>
              <a:t>Pendientes algunas normas de operación</a:t>
            </a:r>
          </a:p>
          <a:p>
            <a:pPr lvl="1"/>
            <a:r>
              <a:rPr lang="es-MX" dirty="0" smtClean="0"/>
              <a:t>PM: 30/JUNIO/2014</a:t>
            </a:r>
          </a:p>
          <a:p>
            <a:pPr lvl="1"/>
            <a:r>
              <a:rPr lang="es-MX" dirty="0" smtClean="0"/>
              <a:t>PF: 1/ENE/2015</a:t>
            </a:r>
          </a:p>
          <a:p>
            <a:pPr lvl="1"/>
            <a:endParaRPr lang="es-MX" dirty="0"/>
          </a:p>
          <a:p>
            <a:pPr lvl="1"/>
            <a:endParaRPr lang="es-MX" dirty="0"/>
          </a:p>
        </p:txBody>
      </p:sp>
    </p:spTree>
    <p:extLst>
      <p:ext uri="{BB962C8B-B14F-4D97-AF65-F5344CB8AC3E}">
        <p14:creationId xmlns:p14="http://schemas.microsoft.com/office/powerpoint/2010/main" val="38325167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Revisiones y auditorias</a:t>
            </a:r>
          </a:p>
          <a:p>
            <a:pPr lvl="1"/>
            <a:r>
              <a:rPr lang="es-MX" dirty="0" smtClean="0"/>
              <a:t>Revisión electrónica (3 meses)</a:t>
            </a:r>
          </a:p>
          <a:p>
            <a:pPr lvl="1"/>
            <a:r>
              <a:rPr lang="es-MX" dirty="0" smtClean="0"/>
              <a:t>De Gabinete</a:t>
            </a:r>
          </a:p>
          <a:p>
            <a:pPr lvl="1"/>
            <a:r>
              <a:rPr lang="es-MX" dirty="0" smtClean="0"/>
              <a:t>Visitas Domiciliarias</a:t>
            </a:r>
          </a:p>
        </p:txBody>
      </p:sp>
    </p:spTree>
    <p:extLst>
      <p:ext uri="{BB962C8B-B14F-4D97-AF65-F5344CB8AC3E}">
        <p14:creationId xmlns:p14="http://schemas.microsoft.com/office/powerpoint/2010/main" val="37613853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Dictamen Fiscal</a:t>
            </a:r>
          </a:p>
          <a:p>
            <a:pPr lvl="1"/>
            <a:r>
              <a:rPr lang="es-MX" dirty="0" smtClean="0"/>
              <a:t>Opcional para empresas que:</a:t>
            </a:r>
          </a:p>
          <a:p>
            <a:pPr lvl="2"/>
            <a:r>
              <a:rPr lang="es-MX" dirty="0" smtClean="0"/>
              <a:t>Ingresos de $100,000,000 o mas, </a:t>
            </a:r>
          </a:p>
          <a:p>
            <a:pPr lvl="2"/>
            <a:r>
              <a:rPr lang="es-MX" dirty="0" smtClean="0"/>
              <a:t>300 o mas trabajadores en cada mes, o</a:t>
            </a:r>
          </a:p>
          <a:p>
            <a:pPr lvl="2"/>
            <a:r>
              <a:rPr lang="es-MX" dirty="0" smtClean="0"/>
              <a:t>Activos de $79,000,000 o mas</a:t>
            </a:r>
          </a:p>
          <a:p>
            <a:pPr lvl="1"/>
            <a:endParaRPr lang="es-MX" dirty="0" smtClean="0"/>
          </a:p>
        </p:txBody>
      </p:sp>
    </p:spTree>
    <p:extLst>
      <p:ext uri="{BB962C8B-B14F-4D97-AF65-F5344CB8AC3E}">
        <p14:creationId xmlns:p14="http://schemas.microsoft.com/office/powerpoint/2010/main" val="37725014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Propuestas no aprobadas</a:t>
            </a:r>
          </a:p>
          <a:p>
            <a:pPr lvl="1"/>
            <a:r>
              <a:rPr lang="es-MX" dirty="0" smtClean="0"/>
              <a:t>Búsqueda del fondo de la norma y no de la forma (fraude)</a:t>
            </a:r>
          </a:p>
          <a:p>
            <a:pPr lvl="1"/>
            <a:r>
              <a:rPr lang="es-MX" dirty="0" smtClean="0"/>
              <a:t>Justificación de operaciones con una razón de negocios (fraude)</a:t>
            </a:r>
          </a:p>
          <a:p>
            <a:pPr lvl="1"/>
            <a:r>
              <a:rPr lang="es-MX" dirty="0" smtClean="0"/>
              <a:t>Responsabilidad de administradores de “evitar los hechos delictivos”</a:t>
            </a:r>
          </a:p>
          <a:p>
            <a:pPr lvl="2"/>
            <a:r>
              <a:rPr lang="es-MX" dirty="0" smtClean="0"/>
              <a:t>Administrador, presidente de administración, director general, gerente general, apoderados legales.</a:t>
            </a:r>
          </a:p>
          <a:p>
            <a:pPr lvl="1"/>
            <a:r>
              <a:rPr lang="es-MX" dirty="0" smtClean="0"/>
              <a:t>Responsabilidad de asesores</a:t>
            </a:r>
          </a:p>
          <a:p>
            <a:pPr lvl="2"/>
            <a:r>
              <a:rPr lang="es-MX" dirty="0" smtClean="0"/>
              <a:t>Contadores, abogados,  agentes aduanales, o sus auxiliares</a:t>
            </a:r>
            <a:endParaRPr lang="es-MX" dirty="0"/>
          </a:p>
        </p:txBody>
      </p:sp>
    </p:spTree>
    <p:extLst>
      <p:ext uri="{BB962C8B-B14F-4D97-AF65-F5344CB8AC3E}">
        <p14:creationId xmlns:p14="http://schemas.microsoft.com/office/powerpoint/2010/main" val="4064649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normAutofit/>
          </a:bodyPr>
          <a:lstStyle/>
          <a:p>
            <a:r>
              <a:rPr lang="es-MX" dirty="0" smtClean="0"/>
              <a:t>Muchas propuestas </a:t>
            </a:r>
            <a:r>
              <a:rPr lang="es-MX" dirty="0"/>
              <a:t>no fueron </a:t>
            </a:r>
            <a:r>
              <a:rPr lang="es-MX" dirty="0" smtClean="0"/>
              <a:t>aprobadas, tales como:</a:t>
            </a:r>
          </a:p>
          <a:p>
            <a:pPr lvl="1"/>
            <a:r>
              <a:rPr lang="es-MX" dirty="0" smtClean="0"/>
              <a:t>IVA los servicios </a:t>
            </a:r>
            <a:r>
              <a:rPr lang="es-MX" dirty="0"/>
              <a:t>de enseñanza, la venta de casas y los intereses sobre hipotecas.</a:t>
            </a:r>
          </a:p>
          <a:p>
            <a:pPr lvl="1"/>
            <a:r>
              <a:rPr lang="es-MX" dirty="0" smtClean="0"/>
              <a:t>reforma </a:t>
            </a:r>
            <a:r>
              <a:rPr lang="es-MX" dirty="0"/>
              <a:t>al Código Fiscal de la Federación (</a:t>
            </a:r>
            <a:r>
              <a:rPr lang="es-MX" dirty="0" smtClean="0"/>
              <a:t>CFF) que </a:t>
            </a:r>
            <a:r>
              <a:rPr lang="es-MX" dirty="0"/>
              <a:t>facultaba a la autoridad fiscal a liquidar impuestos, cuando a su juicio, no existiera </a:t>
            </a:r>
            <a:r>
              <a:rPr lang="es-MX" dirty="0" smtClean="0"/>
              <a:t>un fin </a:t>
            </a:r>
            <a:r>
              <a:rPr lang="es-MX" dirty="0"/>
              <a:t>económico en la operación</a:t>
            </a:r>
          </a:p>
        </p:txBody>
      </p:sp>
    </p:spTree>
    <p:extLst>
      <p:ext uri="{BB962C8B-B14F-4D97-AF65-F5344CB8AC3E}">
        <p14:creationId xmlns:p14="http://schemas.microsoft.com/office/powerpoint/2010/main" val="7960262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CFF</a:t>
            </a:r>
            <a:endParaRPr lang="es-MX" dirty="0"/>
          </a:p>
        </p:txBody>
      </p:sp>
      <p:sp>
        <p:nvSpPr>
          <p:cNvPr id="3" name="2 Marcador de contenido"/>
          <p:cNvSpPr>
            <a:spLocks noGrp="1"/>
          </p:cNvSpPr>
          <p:nvPr>
            <p:ph idx="1"/>
          </p:nvPr>
        </p:nvSpPr>
        <p:spPr/>
        <p:txBody>
          <a:bodyPr/>
          <a:lstStyle/>
          <a:p>
            <a:r>
              <a:rPr lang="es-MX" dirty="0" smtClean="0"/>
              <a:t>Propuestas no aprobadas</a:t>
            </a:r>
          </a:p>
          <a:p>
            <a:pPr lvl="1"/>
            <a:r>
              <a:rPr lang="es-MX" dirty="0" smtClean="0"/>
              <a:t>Responsabilidad de Personas Morales</a:t>
            </a:r>
          </a:p>
          <a:p>
            <a:pPr lvl="2"/>
            <a:r>
              <a:rPr lang="es-MX" dirty="0" smtClean="0"/>
              <a:t>Responsabilizar a las personas morales (sociedad en conjunto) </a:t>
            </a:r>
          </a:p>
          <a:p>
            <a:pPr lvl="1"/>
            <a:r>
              <a:rPr lang="es-MX" dirty="0" smtClean="0"/>
              <a:t>Condena penal a Personas Morales</a:t>
            </a:r>
          </a:p>
          <a:p>
            <a:pPr lvl="2"/>
            <a:r>
              <a:rPr lang="es-MX" dirty="0" smtClean="0"/>
              <a:t>Multa, decomiso, suspensión, prohibición de acciones, remoción y disolución</a:t>
            </a:r>
          </a:p>
          <a:p>
            <a:endParaRPr lang="es-MX" dirty="0"/>
          </a:p>
        </p:txBody>
      </p:sp>
    </p:spTree>
    <p:extLst>
      <p:ext uri="{BB962C8B-B14F-4D97-AF65-F5344CB8AC3E}">
        <p14:creationId xmlns:p14="http://schemas.microsoft.com/office/powerpoint/2010/main" val="105426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Ley </a:t>
            </a:r>
            <a:r>
              <a:rPr lang="es-MX" dirty="0" err="1" smtClean="0"/>
              <a:t>antilavado</a:t>
            </a:r>
            <a:endParaRPr lang="es-MX" dirty="0"/>
          </a:p>
        </p:txBody>
      </p:sp>
      <p:sp>
        <p:nvSpPr>
          <p:cNvPr id="5" name="4 Marcador de texto"/>
          <p:cNvSpPr>
            <a:spLocks noGrp="1"/>
          </p:cNvSpPr>
          <p:nvPr>
            <p:ph type="body" idx="1"/>
          </p:nvPr>
        </p:nvSpPr>
        <p:spPr/>
        <p:txBody>
          <a:bodyPr/>
          <a:lstStyle/>
          <a:p>
            <a:r>
              <a:rPr lang="es-MX" dirty="0"/>
              <a:t>LEY FEDERAL PARA LA PREVENCIÓN E IDENTIFICACIÓN DE OPERACIONES </a:t>
            </a:r>
            <a:r>
              <a:rPr lang="es-MX" dirty="0" smtClean="0"/>
              <a:t>CON RECURSOS </a:t>
            </a:r>
            <a:r>
              <a:rPr lang="es-MX" dirty="0"/>
              <a:t>DE PROCEDENCIA ILÍCITA</a:t>
            </a:r>
            <a:endParaRPr lang="es-MX" dirty="0"/>
          </a:p>
        </p:txBody>
      </p:sp>
    </p:spTree>
    <p:extLst>
      <p:ext uri="{BB962C8B-B14F-4D97-AF65-F5344CB8AC3E}">
        <p14:creationId xmlns:p14="http://schemas.microsoft.com/office/powerpoint/2010/main" val="33395393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Actividades Vulnerables</a:t>
            </a:r>
            <a:endParaRPr lang="es-MX" dirty="0"/>
          </a:p>
        </p:txBody>
      </p:sp>
      <p:sp>
        <p:nvSpPr>
          <p:cNvPr id="5" name="4 Marcador de contenido"/>
          <p:cNvSpPr>
            <a:spLocks noGrp="1"/>
          </p:cNvSpPr>
          <p:nvPr>
            <p:ph idx="1"/>
          </p:nvPr>
        </p:nvSpPr>
        <p:spPr/>
        <p:txBody>
          <a:bodyPr>
            <a:normAutofit fontScale="85000" lnSpcReduction="20000"/>
          </a:bodyPr>
          <a:lstStyle/>
          <a:p>
            <a:r>
              <a:rPr lang="es-MX" dirty="0" smtClean="0"/>
              <a:t>Juegos con apuestas, concursos o sorteos</a:t>
            </a:r>
          </a:p>
          <a:p>
            <a:pPr lvl="1"/>
            <a:r>
              <a:rPr lang="es-MX" dirty="0" smtClean="0"/>
              <a:t>ID en Transacciones  de $22,000  o mas</a:t>
            </a:r>
          </a:p>
          <a:p>
            <a:pPr lvl="1"/>
            <a:r>
              <a:rPr lang="es-MX" dirty="0" smtClean="0"/>
              <a:t>Aviso: $44,000 o mas</a:t>
            </a:r>
          </a:p>
          <a:p>
            <a:r>
              <a:rPr lang="es-MX" dirty="0" smtClean="0"/>
              <a:t>Tarjetas de servicios, de crédito, propagadas, o que constituyan almacenamiento de valor monetario</a:t>
            </a:r>
          </a:p>
          <a:p>
            <a:pPr lvl="1"/>
            <a:r>
              <a:rPr lang="es-MX" dirty="0" smtClean="0"/>
              <a:t>ID en TC operaciones de $54,000 o mas</a:t>
            </a:r>
          </a:p>
          <a:p>
            <a:pPr lvl="1"/>
            <a:r>
              <a:rPr lang="es-MX" dirty="0" smtClean="0"/>
              <a:t>Aviso: TC </a:t>
            </a:r>
            <a:r>
              <a:rPr lang="es-MX" dirty="0"/>
              <a:t>gasto acumulado mensual $87,000 o </a:t>
            </a:r>
            <a:r>
              <a:rPr lang="es-MX" dirty="0" smtClean="0"/>
              <a:t>mas</a:t>
            </a:r>
          </a:p>
          <a:p>
            <a:pPr lvl="1"/>
            <a:r>
              <a:rPr lang="es-MX" dirty="0"/>
              <a:t>ID </a:t>
            </a:r>
            <a:r>
              <a:rPr lang="es-MX" dirty="0" smtClean="0"/>
              <a:t>y AVISO en </a:t>
            </a:r>
            <a:r>
              <a:rPr lang="es-MX" dirty="0"/>
              <a:t>Las demás por $44,000 o mas</a:t>
            </a:r>
          </a:p>
          <a:p>
            <a:r>
              <a:rPr lang="es-MX" dirty="0" smtClean="0"/>
              <a:t>Ofrecimiento habitual de operaciones de mutuo, garantía o crédito, distinto de Entidades Financieras</a:t>
            </a:r>
          </a:p>
          <a:p>
            <a:pPr lvl="1"/>
            <a:r>
              <a:rPr lang="es-MX" dirty="0" smtClean="0"/>
              <a:t>ID en operaciones habituales</a:t>
            </a:r>
          </a:p>
          <a:p>
            <a:pPr lvl="1"/>
            <a:r>
              <a:rPr lang="es-MX" dirty="0" smtClean="0"/>
              <a:t>Aviso: Operaciones de $110,000 o mas</a:t>
            </a:r>
          </a:p>
          <a:p>
            <a:endParaRPr lang="es-MX" dirty="0" smtClean="0"/>
          </a:p>
          <a:p>
            <a:pPr lvl="1"/>
            <a:endParaRPr lang="es-MX" dirty="0"/>
          </a:p>
        </p:txBody>
      </p:sp>
    </p:spTree>
    <p:extLst>
      <p:ext uri="{BB962C8B-B14F-4D97-AF65-F5344CB8AC3E}">
        <p14:creationId xmlns:p14="http://schemas.microsoft.com/office/powerpoint/2010/main" val="6614285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Actividades Vulnerables</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Construcción o desarrollo de inmuebles, o de intermediación en la transmisión de la propiedad. (bienes raíces)</a:t>
            </a:r>
          </a:p>
          <a:p>
            <a:pPr lvl="1"/>
            <a:r>
              <a:rPr lang="es-MX" dirty="0" smtClean="0"/>
              <a:t>ID en operaciones habituales</a:t>
            </a:r>
          </a:p>
          <a:p>
            <a:pPr lvl="1"/>
            <a:r>
              <a:rPr lang="es-MX" dirty="0" smtClean="0"/>
              <a:t>Aviso: Operaciones de $540,000 o mas</a:t>
            </a:r>
          </a:p>
          <a:p>
            <a:r>
              <a:rPr lang="es-MX" dirty="0" smtClean="0"/>
              <a:t>Obras de arte</a:t>
            </a:r>
          </a:p>
          <a:p>
            <a:pPr lvl="1"/>
            <a:r>
              <a:rPr lang="es-MX" dirty="0" smtClean="0"/>
              <a:t>ID en operaciones de $110,000 o mas</a:t>
            </a:r>
          </a:p>
          <a:p>
            <a:pPr lvl="1"/>
            <a:r>
              <a:rPr lang="es-MX" dirty="0" smtClean="0"/>
              <a:t>Aviso: Operaciones de $325,000 o mas</a:t>
            </a:r>
          </a:p>
          <a:p>
            <a:r>
              <a:rPr lang="es-MX" dirty="0" smtClean="0"/>
              <a:t>Comercialización de Vehículos, nuevos o usados (aéreos, marítimos o terrestres)</a:t>
            </a:r>
          </a:p>
          <a:p>
            <a:pPr lvl="1"/>
            <a:r>
              <a:rPr lang="es-MX" dirty="0" smtClean="0"/>
              <a:t>ID en operaciones de $220,000 o mas</a:t>
            </a:r>
          </a:p>
          <a:p>
            <a:pPr lvl="1"/>
            <a:r>
              <a:rPr lang="es-MX" dirty="0" smtClean="0"/>
              <a:t>Aviso: Operaciones de $325,000 o mas</a:t>
            </a:r>
          </a:p>
          <a:p>
            <a:r>
              <a:rPr lang="es-MX" dirty="0" smtClean="0"/>
              <a:t>Arrendamiento de inmuebles</a:t>
            </a:r>
          </a:p>
          <a:p>
            <a:pPr lvl="1"/>
            <a:r>
              <a:rPr lang="es-MX" dirty="0" smtClean="0"/>
              <a:t>ID en operaciones de $110,000 o mas</a:t>
            </a:r>
          </a:p>
          <a:p>
            <a:pPr lvl="1"/>
            <a:r>
              <a:rPr lang="es-MX" dirty="0" smtClean="0"/>
              <a:t>Aviso: Operaciones de $220,000 o mas</a:t>
            </a:r>
          </a:p>
          <a:p>
            <a:pPr lvl="1"/>
            <a:endParaRPr lang="es-MX" dirty="0" smtClean="0"/>
          </a:p>
          <a:p>
            <a:pPr lvl="1"/>
            <a:endParaRPr lang="es-MX" dirty="0"/>
          </a:p>
        </p:txBody>
      </p:sp>
    </p:spTree>
    <p:extLst>
      <p:ext uri="{BB962C8B-B14F-4D97-AF65-F5344CB8AC3E}">
        <p14:creationId xmlns:p14="http://schemas.microsoft.com/office/powerpoint/2010/main" val="29068725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Congruencia fiscal</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2270381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¿Congruencia Fiscal?</a:t>
            </a:r>
            <a:endParaRPr lang="es-MX" dirty="0"/>
          </a:p>
        </p:txBody>
      </p:sp>
      <p:sp>
        <p:nvSpPr>
          <p:cNvPr id="5" name="4 Marcador de contenido"/>
          <p:cNvSpPr>
            <a:spLocks noGrp="1"/>
          </p:cNvSpPr>
          <p:nvPr>
            <p:ph idx="1"/>
          </p:nvPr>
        </p:nvSpPr>
        <p:spPr/>
        <p:txBody>
          <a:bodyPr/>
          <a:lstStyle/>
          <a:p>
            <a:r>
              <a:rPr lang="es-MX" dirty="0" smtClean="0"/>
              <a:t>Consistencia entre los ingresos obtenidos de sus actividades productivas (salarios, honorarios, actividades empresariales, actos accidentales) y los movimientos de deposito a sus cuentas en el sistema financiero que signifiquen crecimiento de recursos.</a:t>
            </a:r>
          </a:p>
          <a:p>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162227273"/>
              </p:ext>
            </p:extLst>
          </p:nvPr>
        </p:nvGraphicFramePr>
        <p:xfrm>
          <a:off x="1475656" y="4725144"/>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MX" dirty="0" smtClean="0"/>
                        <a:t>INGRESOS</a:t>
                      </a:r>
                    </a:p>
                    <a:p>
                      <a:endParaRPr lang="es-MX" dirty="0" smtClean="0"/>
                    </a:p>
                    <a:p>
                      <a:r>
                        <a:rPr lang="es-MX" dirty="0" smtClean="0"/>
                        <a:t>Salarios</a:t>
                      </a:r>
                    </a:p>
                    <a:p>
                      <a:r>
                        <a:rPr lang="es-MX" dirty="0" smtClean="0"/>
                        <a:t>Honorarios, </a:t>
                      </a:r>
                      <a:r>
                        <a:rPr lang="es-MX" dirty="0" err="1" smtClean="0"/>
                        <a:t>etc</a:t>
                      </a:r>
                      <a:endParaRPr lang="es-MX" dirty="0"/>
                    </a:p>
                  </a:txBody>
                  <a:tcPr/>
                </a:tc>
                <a:tc>
                  <a:txBody>
                    <a:bodyPr/>
                    <a:lstStyle/>
                    <a:p>
                      <a:pPr algn="ctr"/>
                      <a:r>
                        <a:rPr lang="es-MX" dirty="0" smtClean="0"/>
                        <a:t>IGUAL</a:t>
                      </a:r>
                      <a:r>
                        <a:rPr lang="es-MX" baseline="0" dirty="0" smtClean="0"/>
                        <a:t> A</a:t>
                      </a:r>
                      <a:endParaRPr lang="es-MX" dirty="0"/>
                    </a:p>
                  </a:txBody>
                  <a:tcPr anchor="ctr"/>
                </a:tc>
                <a:tc>
                  <a:txBody>
                    <a:bodyPr/>
                    <a:lstStyle/>
                    <a:p>
                      <a:r>
                        <a:rPr lang="es-MX" dirty="0" smtClean="0"/>
                        <a:t>DEPOSITOS </a:t>
                      </a:r>
                    </a:p>
                    <a:p>
                      <a:endParaRPr lang="es-MX" dirty="0" smtClean="0"/>
                    </a:p>
                    <a:p>
                      <a:r>
                        <a:rPr lang="es-MX" dirty="0" smtClean="0"/>
                        <a:t>De terceros</a:t>
                      </a:r>
                    </a:p>
                    <a:p>
                      <a:r>
                        <a:rPr lang="es-MX" dirty="0" smtClean="0"/>
                        <a:t>En efectivo</a:t>
                      </a:r>
                      <a:endParaRPr lang="es-MX" baseline="0" dirty="0" smtClean="0"/>
                    </a:p>
                  </a:txBody>
                  <a:tcPr/>
                </a:tc>
              </a:tr>
            </a:tbl>
          </a:graphicData>
        </a:graphic>
      </p:graphicFrame>
    </p:spTree>
    <p:extLst>
      <p:ext uri="{BB962C8B-B14F-4D97-AF65-F5344CB8AC3E}">
        <p14:creationId xmlns:p14="http://schemas.microsoft.com/office/powerpoint/2010/main" val="38172866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Mecánica de los ejemplos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3"/>
            <a:ext cx="1944216" cy="2429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766" y="3665783"/>
            <a:ext cx="2080146" cy="26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3616821"/>
            <a:ext cx="2118106" cy="27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6283846" y="1227412"/>
            <a:ext cx="2176586" cy="243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9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lstStyle/>
          <a:p>
            <a:r>
              <a:rPr lang="es-MX" dirty="0" smtClean="0"/>
              <a:t>Ejemplo 1- Persona con ingresos por sueldos y gasta casi todo lo ganado</a:t>
            </a:r>
          </a:p>
          <a:p>
            <a:pPr lvl="1"/>
            <a:r>
              <a:rPr lang="es-MX" dirty="0" smtClean="0"/>
              <a:t>Ingresos mensuales $10,000, se lo depositan </a:t>
            </a:r>
          </a:p>
          <a:p>
            <a:pPr lvl="1"/>
            <a:r>
              <a:rPr lang="es-MX" dirty="0" smtClean="0"/>
              <a:t>Retira del cajero 2 veces:</a:t>
            </a:r>
          </a:p>
          <a:p>
            <a:pPr lvl="2"/>
            <a:r>
              <a:rPr lang="es-MX" dirty="0" smtClean="0"/>
              <a:t>5,000</a:t>
            </a:r>
          </a:p>
          <a:p>
            <a:pPr lvl="2"/>
            <a:r>
              <a:rPr lang="es-MX" dirty="0" smtClean="0"/>
              <a:t>4,000</a:t>
            </a:r>
            <a:endParaRPr lang="es-MX" dirty="0"/>
          </a:p>
        </p:txBody>
      </p:sp>
    </p:spTree>
    <p:extLst>
      <p:ext uri="{BB962C8B-B14F-4D97-AF65-F5344CB8AC3E}">
        <p14:creationId xmlns:p14="http://schemas.microsoft.com/office/powerpoint/2010/main" val="21252054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 – ejemplo 1</a:t>
            </a:r>
            <a:endParaRPr lang="es-MX" dirty="0"/>
          </a:p>
        </p:txBody>
      </p:sp>
      <p:sp>
        <p:nvSpPr>
          <p:cNvPr id="3" name="2 Marcador de contenido"/>
          <p:cNvSpPr>
            <a:spLocks noGrp="1"/>
          </p:cNvSpPr>
          <p:nvPr>
            <p:ph idx="1"/>
          </p:nvPr>
        </p:nvSpPr>
        <p:spPr/>
        <p:txBody>
          <a:bodyPr/>
          <a:lstStyle/>
          <a:p>
            <a:endParaRPr lang="es-MX"/>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14700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780928"/>
            <a:ext cx="1516063"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0330" y="2780928"/>
            <a:ext cx="142398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1556792"/>
            <a:ext cx="153193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008" y="4941168"/>
            <a:ext cx="3406775"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1960" y="4939663"/>
            <a:ext cx="33528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04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ppt_x"/>
                                          </p:val>
                                        </p:tav>
                                        <p:tav tm="100000">
                                          <p:val>
                                            <p:strVal val="#ppt_x"/>
                                          </p:val>
                                        </p:tav>
                                      </p:tavLst>
                                    </p:anim>
                                    <p:anim calcmode="lin" valueType="num">
                                      <p:cBhvr additive="base">
                                        <p:cTn id="1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500" fill="hold"/>
                                        <p:tgtEl>
                                          <p:spTgt spid="2052"/>
                                        </p:tgtEl>
                                        <p:attrNameLst>
                                          <p:attrName>ppt_x</p:attrName>
                                        </p:attrNameLst>
                                      </p:cBhvr>
                                      <p:tavLst>
                                        <p:tav tm="0">
                                          <p:val>
                                            <p:strVal val="#ppt_x"/>
                                          </p:val>
                                        </p:tav>
                                        <p:tav tm="100000">
                                          <p:val>
                                            <p:strVal val="#ppt_x"/>
                                          </p:val>
                                        </p:tav>
                                      </p:tavLst>
                                    </p:anim>
                                    <p:anim calcmode="lin" valueType="num">
                                      <p:cBhvr additive="base">
                                        <p:cTn id="20"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3"/>
                                        </p:tgtEl>
                                        <p:attrNameLst>
                                          <p:attrName>style.visibility</p:attrName>
                                        </p:attrNameLst>
                                      </p:cBhvr>
                                      <p:to>
                                        <p:strVal val="visible"/>
                                      </p:to>
                                    </p:set>
                                    <p:anim calcmode="lin" valueType="num">
                                      <p:cBhvr additive="base">
                                        <p:cTn id="25" dur="500" fill="hold"/>
                                        <p:tgtEl>
                                          <p:spTgt spid="2053"/>
                                        </p:tgtEl>
                                        <p:attrNameLst>
                                          <p:attrName>ppt_x</p:attrName>
                                        </p:attrNameLst>
                                      </p:cBhvr>
                                      <p:tavLst>
                                        <p:tav tm="0">
                                          <p:val>
                                            <p:strVal val="#ppt_x"/>
                                          </p:val>
                                        </p:tav>
                                        <p:tav tm="100000">
                                          <p:val>
                                            <p:strVal val="#ppt_x"/>
                                          </p:val>
                                        </p:tav>
                                      </p:tavLst>
                                    </p:anim>
                                    <p:anim calcmode="lin" valueType="num">
                                      <p:cBhvr additive="base">
                                        <p:cTn id="26"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lstStyle/>
          <a:p>
            <a:r>
              <a:rPr lang="es-MX" dirty="0" smtClean="0"/>
              <a:t>Ejemplo 2- Persona con ingresos por sueldos, usa TC para pagar sus gastos</a:t>
            </a:r>
          </a:p>
          <a:p>
            <a:pPr lvl="1"/>
            <a:r>
              <a:rPr lang="es-MX" dirty="0" smtClean="0"/>
              <a:t>Ingresos por $15,000, recibidos mediante deposito a TD</a:t>
            </a:r>
          </a:p>
          <a:p>
            <a:pPr lvl="1"/>
            <a:r>
              <a:rPr lang="es-MX" dirty="0" smtClean="0"/>
              <a:t>Gastos al mes</a:t>
            </a:r>
          </a:p>
          <a:p>
            <a:pPr lvl="2"/>
            <a:r>
              <a:rPr lang="es-MX" dirty="0" smtClean="0"/>
              <a:t>8,000 en TC</a:t>
            </a:r>
          </a:p>
          <a:p>
            <a:pPr lvl="2"/>
            <a:r>
              <a:rPr lang="es-MX" dirty="0" smtClean="0"/>
              <a:t>6,000 retira en efectivo del cajero</a:t>
            </a:r>
          </a:p>
          <a:p>
            <a:pPr lvl="1"/>
            <a:r>
              <a:rPr lang="es-MX" dirty="0" smtClean="0"/>
              <a:t>Transfiere 8,000 de su TD a TC</a:t>
            </a:r>
            <a:endParaRPr lang="es-MX" dirty="0"/>
          </a:p>
        </p:txBody>
      </p:sp>
    </p:spTree>
    <p:extLst>
      <p:ext uri="{BB962C8B-B14F-4D97-AF65-F5344CB8AC3E}">
        <p14:creationId xmlns:p14="http://schemas.microsoft.com/office/powerpoint/2010/main" val="4113806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normAutofit fontScale="77500" lnSpcReduction="20000"/>
          </a:bodyPr>
          <a:lstStyle/>
          <a:p>
            <a:endParaRPr lang="es-MX" dirty="0" smtClean="0"/>
          </a:p>
          <a:p>
            <a:r>
              <a:rPr lang="es-MX" dirty="0" smtClean="0"/>
              <a:t>Se incrementó </a:t>
            </a:r>
            <a:r>
              <a:rPr lang="es-MX" dirty="0"/>
              <a:t>el impuesto a las </a:t>
            </a:r>
            <a:r>
              <a:rPr lang="es-MX" dirty="0" smtClean="0"/>
              <a:t>personas físicas</a:t>
            </a:r>
            <a:r>
              <a:rPr lang="es-MX" dirty="0"/>
              <a:t>, </a:t>
            </a:r>
            <a:endParaRPr lang="es-MX" dirty="0" smtClean="0"/>
          </a:p>
          <a:p>
            <a:pPr lvl="1"/>
            <a:r>
              <a:rPr lang="es-MX" dirty="0" smtClean="0"/>
              <a:t>Se aumento  la tasa mas alta del impuesto sobre la renta</a:t>
            </a:r>
          </a:p>
          <a:p>
            <a:pPr lvl="1"/>
            <a:r>
              <a:rPr lang="es-MX" dirty="0" smtClean="0"/>
              <a:t>se </a:t>
            </a:r>
            <a:r>
              <a:rPr lang="es-MX" dirty="0"/>
              <a:t>impuso un nuevo gravamen a los dividendos, </a:t>
            </a:r>
            <a:endParaRPr lang="es-MX" dirty="0" smtClean="0"/>
          </a:p>
          <a:p>
            <a:pPr lvl="1"/>
            <a:r>
              <a:rPr lang="es-MX" dirty="0" smtClean="0"/>
              <a:t>así </a:t>
            </a:r>
            <a:r>
              <a:rPr lang="es-MX" dirty="0"/>
              <a:t>como a las </a:t>
            </a:r>
            <a:r>
              <a:rPr lang="es-MX" dirty="0" smtClean="0"/>
              <a:t>utilidades distribuidas </a:t>
            </a:r>
          </a:p>
          <a:p>
            <a:pPr lvl="1"/>
            <a:r>
              <a:rPr lang="es-MX" dirty="0" smtClean="0"/>
              <a:t>y </a:t>
            </a:r>
            <a:r>
              <a:rPr lang="es-MX" dirty="0"/>
              <a:t>se acotaron las deducciones tanto de empresas como de individuos.</a:t>
            </a:r>
          </a:p>
          <a:p>
            <a:endParaRPr lang="es-MX" dirty="0" smtClean="0"/>
          </a:p>
          <a:p>
            <a:r>
              <a:rPr lang="es-MX" dirty="0" smtClean="0"/>
              <a:t>Eliminaron</a:t>
            </a:r>
            <a:r>
              <a:rPr lang="es-MX" dirty="0"/>
              <a:t>:</a:t>
            </a:r>
          </a:p>
          <a:p>
            <a:pPr lvl="1"/>
            <a:r>
              <a:rPr lang="es-MX" dirty="0"/>
              <a:t>Impuesto Empresarial a Tasa Única (IETU), </a:t>
            </a:r>
          </a:p>
          <a:p>
            <a:pPr lvl="1"/>
            <a:r>
              <a:rPr lang="es-MX" dirty="0"/>
              <a:t>algunos de los regímenes de excepción en el ISR.</a:t>
            </a:r>
          </a:p>
          <a:p>
            <a:pPr lvl="1"/>
            <a:r>
              <a:rPr lang="es-MX" dirty="0" smtClean="0"/>
              <a:t>Impuesto </a:t>
            </a:r>
            <a:r>
              <a:rPr lang="es-MX" dirty="0"/>
              <a:t>sobre Depósitos en Efectivo (IDE</a:t>
            </a:r>
            <a:r>
              <a:rPr lang="es-MX" dirty="0" smtClean="0"/>
              <a:t>) </a:t>
            </a:r>
            <a:br>
              <a:rPr lang="es-MX" dirty="0" smtClean="0"/>
            </a:br>
            <a:r>
              <a:rPr lang="es-MX" dirty="0" smtClean="0"/>
              <a:t>(¿? Era el medio de control para la informalidad)</a:t>
            </a:r>
            <a:endParaRPr lang="es-MX" dirty="0"/>
          </a:p>
        </p:txBody>
      </p:sp>
    </p:spTree>
    <p:extLst>
      <p:ext uri="{BB962C8B-B14F-4D97-AF65-F5344CB8AC3E}">
        <p14:creationId xmlns:p14="http://schemas.microsoft.com/office/powerpoint/2010/main" val="27916586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 – ejemplo 2</a:t>
            </a:r>
            <a:endParaRPr lang="es-MX" dirty="0"/>
          </a:p>
        </p:txBody>
      </p:sp>
      <p:sp>
        <p:nvSpPr>
          <p:cNvPr id="3" name="2 Marcador de contenido"/>
          <p:cNvSpPr>
            <a:spLocks noGrp="1"/>
          </p:cNvSpPr>
          <p:nvPr>
            <p:ph idx="1"/>
          </p:nvPr>
        </p:nvSpPr>
        <p:spPr/>
        <p:txBody>
          <a:bodyPr/>
          <a:lstStyle/>
          <a:p>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14700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494434"/>
            <a:ext cx="1516063"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2498950"/>
            <a:ext cx="142398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391" y="1556792"/>
            <a:ext cx="153193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492896"/>
            <a:ext cx="1828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475160"/>
            <a:ext cx="183673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049" y="5013176"/>
            <a:ext cx="7254875"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427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lstStyle/>
          <a:p>
            <a:r>
              <a:rPr lang="es-MX" dirty="0" smtClean="0"/>
              <a:t>Ejemplo 3- Persona con ingresos por sueldos, retira todo del cajero, usa TC y paga todo en efectivo</a:t>
            </a:r>
          </a:p>
          <a:p>
            <a:pPr lvl="1"/>
            <a:r>
              <a:rPr lang="es-MX" dirty="0" smtClean="0"/>
              <a:t>Ingresos por sueldos $15,000, mediante deposito a TD. Es retirado inmediatamente en efectivo</a:t>
            </a:r>
          </a:p>
          <a:p>
            <a:pPr lvl="1"/>
            <a:r>
              <a:rPr lang="es-MX" dirty="0" smtClean="0"/>
              <a:t>Gastos al mes</a:t>
            </a:r>
          </a:p>
          <a:p>
            <a:pPr lvl="2"/>
            <a:r>
              <a:rPr lang="es-MX" dirty="0" smtClean="0"/>
              <a:t> 9,000 con TC en SAM’S</a:t>
            </a:r>
          </a:p>
          <a:p>
            <a:pPr lvl="2"/>
            <a:r>
              <a:rPr lang="es-MX" dirty="0"/>
              <a:t> </a:t>
            </a:r>
            <a:r>
              <a:rPr lang="es-MX" dirty="0" smtClean="0"/>
              <a:t>gasta 3,000 en desayunos, pagando en efectivo</a:t>
            </a:r>
          </a:p>
          <a:p>
            <a:pPr lvl="1"/>
            <a:r>
              <a:rPr lang="es-MX" dirty="0" smtClean="0"/>
              <a:t>Paga su TC con un deposito de efectivo</a:t>
            </a:r>
          </a:p>
          <a:p>
            <a:pPr lvl="2"/>
            <a:endParaRPr lang="es-MX" dirty="0"/>
          </a:p>
        </p:txBody>
      </p:sp>
    </p:spTree>
    <p:extLst>
      <p:ext uri="{BB962C8B-B14F-4D97-AF65-F5344CB8AC3E}">
        <p14:creationId xmlns:p14="http://schemas.microsoft.com/office/powerpoint/2010/main" val="5556863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 – ejemplo 3</a:t>
            </a:r>
            <a:endParaRPr lang="es-MX" dirty="0"/>
          </a:p>
        </p:txBody>
      </p:sp>
      <p:sp>
        <p:nvSpPr>
          <p:cNvPr id="3" name="2 Marcador de contenido"/>
          <p:cNvSpPr>
            <a:spLocks noGrp="1"/>
          </p:cNvSpPr>
          <p:nvPr>
            <p:ph idx="1"/>
          </p:nvPr>
        </p:nvSpPr>
        <p:spPr/>
        <p:txBody>
          <a:bodyPr/>
          <a:lstStyle/>
          <a:p>
            <a:endParaRPr lang="es-MX"/>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41587"/>
            <a:ext cx="14700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2564904"/>
            <a:ext cx="1516063"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578111"/>
            <a:ext cx="142398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248" y="1555254"/>
            <a:ext cx="153193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1197" y="2564903"/>
            <a:ext cx="183673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4941168"/>
            <a:ext cx="7254875"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221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lstStyle/>
          <a:p>
            <a:r>
              <a:rPr lang="es-MX" dirty="0" smtClean="0"/>
              <a:t>Ejemplo 4- Personas con ingresos por salarios, viaja a </a:t>
            </a:r>
            <a:r>
              <a:rPr lang="es-MX" dirty="0" err="1" smtClean="0"/>
              <a:t>mexico</a:t>
            </a:r>
            <a:r>
              <a:rPr lang="es-MX" dirty="0" smtClean="0"/>
              <a:t> por la empresa, y paga con su TC, </a:t>
            </a:r>
            <a:r>
              <a:rPr lang="es-MX" dirty="0" err="1" smtClean="0"/>
              <a:t>viaticos</a:t>
            </a:r>
            <a:r>
              <a:rPr lang="es-MX" dirty="0" smtClean="0"/>
              <a:t>, mismos que le son reintegrados por la empresa mediante deposito.</a:t>
            </a:r>
          </a:p>
          <a:p>
            <a:pPr lvl="1"/>
            <a:r>
              <a:rPr lang="es-MX" dirty="0" smtClean="0"/>
              <a:t>Sueldos $15,000, recibidos por deposito</a:t>
            </a:r>
          </a:p>
          <a:p>
            <a:pPr lvl="1"/>
            <a:r>
              <a:rPr lang="es-MX" dirty="0" smtClean="0"/>
              <a:t>Gastos</a:t>
            </a:r>
          </a:p>
          <a:p>
            <a:pPr lvl="2"/>
            <a:r>
              <a:rPr lang="es-MX" dirty="0" smtClean="0"/>
              <a:t>$8,000 con TD</a:t>
            </a:r>
          </a:p>
          <a:p>
            <a:pPr lvl="2"/>
            <a:r>
              <a:rPr lang="es-MX" dirty="0" smtClean="0"/>
              <a:t>$3,000 hotel a nombre de la empresa, con TC</a:t>
            </a:r>
          </a:p>
          <a:p>
            <a:pPr lvl="1"/>
            <a:r>
              <a:rPr lang="es-MX" dirty="0" smtClean="0"/>
              <a:t>Recibe deposito por reembolso de gastos</a:t>
            </a:r>
            <a:endParaRPr lang="es-MX" dirty="0"/>
          </a:p>
        </p:txBody>
      </p:sp>
    </p:spTree>
    <p:extLst>
      <p:ext uri="{BB962C8B-B14F-4D97-AF65-F5344CB8AC3E}">
        <p14:creationId xmlns:p14="http://schemas.microsoft.com/office/powerpoint/2010/main" val="13770869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 – ejemplo 4</a:t>
            </a:r>
            <a:endParaRPr lang="es-MX"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24495"/>
            <a:ext cx="14700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564904"/>
            <a:ext cx="1516063"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552474"/>
            <a:ext cx="1828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1420611"/>
            <a:ext cx="153193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2564904"/>
            <a:ext cx="183673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568" y="5013176"/>
            <a:ext cx="7399337"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683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lstStyle/>
          <a:p>
            <a:r>
              <a:rPr lang="es-MX" dirty="0" smtClean="0"/>
              <a:t>Ejemplo 5- Persona con ingresos por salarios, e ingresos informales extras, compra con TC</a:t>
            </a:r>
          </a:p>
          <a:p>
            <a:pPr lvl="1"/>
            <a:r>
              <a:rPr lang="es-MX" dirty="0" smtClean="0"/>
              <a:t>Ingresos por sueldos $10,000, depositado a TD</a:t>
            </a:r>
          </a:p>
          <a:p>
            <a:pPr lvl="1"/>
            <a:r>
              <a:rPr lang="es-MX" dirty="0" smtClean="0"/>
              <a:t>Ingresos informales por $6,000 en efectivo</a:t>
            </a:r>
          </a:p>
          <a:p>
            <a:pPr lvl="1"/>
            <a:r>
              <a:rPr lang="es-MX" dirty="0" smtClean="0"/>
              <a:t>Gastos</a:t>
            </a:r>
          </a:p>
          <a:p>
            <a:pPr lvl="2"/>
            <a:r>
              <a:rPr lang="es-MX" dirty="0" smtClean="0"/>
              <a:t>$5,000 con TC (LAPTOP)</a:t>
            </a:r>
          </a:p>
          <a:p>
            <a:pPr lvl="2"/>
            <a:r>
              <a:rPr lang="es-MX" dirty="0" smtClean="0"/>
              <a:t>$6,000 en efectivo en SAMS</a:t>
            </a:r>
          </a:p>
          <a:p>
            <a:pPr lvl="2"/>
            <a:r>
              <a:rPr lang="es-MX" dirty="0" smtClean="0"/>
              <a:t>$3,000 mensualidad de AUTO</a:t>
            </a:r>
          </a:p>
          <a:p>
            <a:pPr lvl="1"/>
            <a:r>
              <a:rPr lang="es-MX" dirty="0" smtClean="0"/>
              <a:t>Al fin de mes paga su TC con transferencia</a:t>
            </a:r>
          </a:p>
          <a:p>
            <a:pPr lvl="2"/>
            <a:endParaRPr lang="es-MX" dirty="0"/>
          </a:p>
        </p:txBody>
      </p:sp>
    </p:spTree>
    <p:extLst>
      <p:ext uri="{BB962C8B-B14F-4D97-AF65-F5344CB8AC3E}">
        <p14:creationId xmlns:p14="http://schemas.microsoft.com/office/powerpoint/2010/main" val="15947609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 – ejemplo 5</a:t>
            </a:r>
            <a:endParaRPr lang="es-MX" dirty="0"/>
          </a:p>
        </p:txBody>
      </p:sp>
      <p:sp>
        <p:nvSpPr>
          <p:cNvPr id="3" name="2 Marcador de contenido"/>
          <p:cNvSpPr>
            <a:spLocks noGrp="1"/>
          </p:cNvSpPr>
          <p:nvPr>
            <p:ph idx="1"/>
          </p:nvPr>
        </p:nvSpPr>
        <p:spPr/>
        <p:txBody>
          <a:bodyPr/>
          <a:lstStyle/>
          <a:p>
            <a:endParaRPr lang="es-MX"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90312"/>
            <a:ext cx="14700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399962"/>
            <a:ext cx="1516063"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378986"/>
            <a:ext cx="1828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8556" y="1481593"/>
            <a:ext cx="23241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3440" y="2417812"/>
            <a:ext cx="1828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792" y="2379265"/>
            <a:ext cx="183673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194" y="4725144"/>
            <a:ext cx="7399337"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78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Congruencia Fiscal</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Ejemplo 6 – Persona con ingresos por sueldos, y por renta de casa, paga sus gastos con TD y un viaje con TC, y le devuelven un dinero que había dado prestado</a:t>
            </a:r>
          </a:p>
          <a:p>
            <a:pPr lvl="1"/>
            <a:r>
              <a:rPr lang="es-MX" dirty="0" smtClean="0"/>
              <a:t>Ingresos x sueldos $10,000 deposito a TD</a:t>
            </a:r>
          </a:p>
          <a:p>
            <a:pPr lvl="1"/>
            <a:r>
              <a:rPr lang="es-MX" dirty="0" smtClean="0"/>
              <a:t>Gastos:</a:t>
            </a:r>
          </a:p>
          <a:p>
            <a:pPr lvl="2"/>
            <a:r>
              <a:rPr lang="es-MX" dirty="0" smtClean="0"/>
              <a:t>$8000 con TD</a:t>
            </a:r>
          </a:p>
          <a:p>
            <a:pPr lvl="2"/>
            <a:r>
              <a:rPr lang="es-MX" dirty="0" smtClean="0"/>
              <a:t>$9000 x viaje vacaciones con TC</a:t>
            </a:r>
          </a:p>
          <a:p>
            <a:pPr lvl="1"/>
            <a:r>
              <a:rPr lang="es-MX" dirty="0" smtClean="0"/>
              <a:t>Ingresos x renta de casa $3,000 en efectivo</a:t>
            </a:r>
          </a:p>
          <a:p>
            <a:pPr lvl="1"/>
            <a:r>
              <a:rPr lang="es-MX" dirty="0" smtClean="0"/>
              <a:t>Importe que recibe en efectivo por dinero </a:t>
            </a:r>
            <a:r>
              <a:rPr lang="es-MX" smtClean="0"/>
              <a:t>que había </a:t>
            </a:r>
            <a:r>
              <a:rPr lang="es-MX" dirty="0" smtClean="0"/>
              <a:t>prestado $5,000</a:t>
            </a:r>
          </a:p>
          <a:p>
            <a:pPr lvl="1"/>
            <a:r>
              <a:rPr lang="es-MX" dirty="0" smtClean="0"/>
              <a:t>Paga su TC con:</a:t>
            </a:r>
          </a:p>
          <a:p>
            <a:pPr lvl="2"/>
            <a:r>
              <a:rPr lang="es-MX" dirty="0" smtClean="0"/>
              <a:t>Transferencia de TD $1,000</a:t>
            </a:r>
          </a:p>
          <a:p>
            <a:pPr lvl="2"/>
            <a:r>
              <a:rPr lang="es-MX" dirty="0" smtClean="0"/>
              <a:t>Deposito en efectivo $8,000</a:t>
            </a:r>
          </a:p>
          <a:p>
            <a:pPr lvl="2"/>
            <a:endParaRPr lang="es-MX" dirty="0" smtClean="0"/>
          </a:p>
          <a:p>
            <a:pPr lvl="1"/>
            <a:endParaRPr lang="es-MX" dirty="0" smtClean="0"/>
          </a:p>
        </p:txBody>
      </p:sp>
    </p:spTree>
    <p:extLst>
      <p:ext uri="{BB962C8B-B14F-4D97-AF65-F5344CB8AC3E}">
        <p14:creationId xmlns:p14="http://schemas.microsoft.com/office/powerpoint/2010/main" val="481885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IMPACTO A LOS INDIVIDUOS</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16101790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Ingresos</a:t>
            </a:r>
            <a:endParaRPr lang="es-MX" dirty="0"/>
          </a:p>
        </p:txBody>
      </p:sp>
      <p:sp>
        <p:nvSpPr>
          <p:cNvPr id="3" name="2 Marcador de contenido"/>
          <p:cNvSpPr>
            <a:spLocks noGrp="1"/>
          </p:cNvSpPr>
          <p:nvPr>
            <p:ph idx="1"/>
          </p:nvPr>
        </p:nvSpPr>
        <p:spPr/>
        <p:txBody>
          <a:bodyPr/>
          <a:lstStyle/>
          <a:p>
            <a:r>
              <a:rPr lang="es-MX" dirty="0" smtClean="0"/>
              <a:t>Los ingresos formales, son enterados inmediatamente</a:t>
            </a:r>
          </a:p>
          <a:p>
            <a:r>
              <a:rPr lang="es-MX" dirty="0" smtClean="0"/>
              <a:t>La tasa de impuesto es progresiva, llegando incluso al 35%</a:t>
            </a:r>
          </a:p>
          <a:p>
            <a:r>
              <a:rPr lang="es-MX" dirty="0" smtClean="0"/>
              <a:t>El importe de los Ingresos de cada mes solo deberían entrar en efectivo una sola vez a las cuentas. (transferencias, depósitos directos, o depositar el efectivo recibido)</a:t>
            </a:r>
          </a:p>
          <a:p>
            <a:endParaRPr lang="es-MX" dirty="0" smtClean="0"/>
          </a:p>
        </p:txBody>
      </p:sp>
    </p:spTree>
    <p:extLst>
      <p:ext uri="{BB962C8B-B14F-4D97-AF65-F5344CB8AC3E}">
        <p14:creationId xmlns:p14="http://schemas.microsoft.com/office/powerpoint/2010/main" val="3287065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de la Reforma Fiscal 2014</a:t>
            </a:r>
            <a:endParaRPr lang="es-MX" dirty="0"/>
          </a:p>
        </p:txBody>
      </p:sp>
      <p:sp>
        <p:nvSpPr>
          <p:cNvPr id="3" name="2 Marcador de contenido"/>
          <p:cNvSpPr>
            <a:spLocks noGrp="1"/>
          </p:cNvSpPr>
          <p:nvPr>
            <p:ph idx="1"/>
          </p:nvPr>
        </p:nvSpPr>
        <p:spPr/>
        <p:txBody>
          <a:bodyPr>
            <a:normAutofit fontScale="85000" lnSpcReduction="10000"/>
          </a:bodyPr>
          <a:lstStyle/>
          <a:p>
            <a:r>
              <a:rPr lang="es-MX" dirty="0"/>
              <a:t>En la iniciativa de la Ley de Ingresos de la Federación (LIF), </a:t>
            </a:r>
            <a:r>
              <a:rPr lang="es-MX" dirty="0" smtClean="0"/>
              <a:t>se pretendía un </a:t>
            </a:r>
            <a:r>
              <a:rPr lang="es-MX" dirty="0"/>
              <a:t>incremento en la recaudación de </a:t>
            </a:r>
            <a:r>
              <a:rPr lang="es-MX" dirty="0" smtClean="0"/>
              <a:t>240  </a:t>
            </a:r>
            <a:r>
              <a:rPr lang="es-MX" dirty="0"/>
              <a:t>mil millones de pesos, </a:t>
            </a:r>
            <a:r>
              <a:rPr lang="es-MX" dirty="0" smtClean="0"/>
              <a:t>(1.4</a:t>
            </a:r>
            <a:r>
              <a:rPr lang="es-MX" dirty="0"/>
              <a:t>% del </a:t>
            </a:r>
            <a:r>
              <a:rPr lang="es-MX" dirty="0" smtClean="0"/>
              <a:t>(</a:t>
            </a:r>
            <a:r>
              <a:rPr lang="es-MX" dirty="0"/>
              <a:t>PIB) </a:t>
            </a:r>
            <a:r>
              <a:rPr lang="es-MX" dirty="0" smtClean="0"/>
              <a:t>estimado </a:t>
            </a:r>
            <a:r>
              <a:rPr lang="es-MX" dirty="0"/>
              <a:t>para </a:t>
            </a:r>
            <a:r>
              <a:rPr lang="es-MX" dirty="0" smtClean="0"/>
              <a:t>2014)</a:t>
            </a:r>
          </a:p>
          <a:p>
            <a:r>
              <a:rPr lang="es-MX" dirty="0" smtClean="0"/>
              <a:t>Lo que fue aprobado por el </a:t>
            </a:r>
            <a:r>
              <a:rPr lang="es-MX" dirty="0"/>
              <a:t>Congreso, </a:t>
            </a:r>
            <a:r>
              <a:rPr lang="es-MX" dirty="0" smtClean="0"/>
              <a:t>el </a:t>
            </a:r>
            <a:r>
              <a:rPr lang="es-MX" dirty="0"/>
              <a:t>porcentaje adicional a recaudar será sólo de 1</a:t>
            </a:r>
            <a:r>
              <a:rPr lang="es-MX" dirty="0" smtClean="0"/>
              <a:t>% del PIB</a:t>
            </a:r>
            <a:endParaRPr lang="es-MX" dirty="0"/>
          </a:p>
          <a:p>
            <a:r>
              <a:rPr lang="es-MX" dirty="0" smtClean="0"/>
              <a:t>La </a:t>
            </a:r>
            <a:r>
              <a:rPr lang="es-MX" dirty="0"/>
              <a:t>recaudación en México, sin considerar los ingresos petroleros, sólo representa 10% del </a:t>
            </a:r>
            <a:r>
              <a:rPr lang="es-MX" dirty="0" smtClean="0"/>
              <a:t>PIB</a:t>
            </a:r>
          </a:p>
          <a:p>
            <a:endParaRPr lang="es-MX" dirty="0"/>
          </a:p>
          <a:p>
            <a:r>
              <a:rPr lang="es-MX" dirty="0" smtClean="0"/>
              <a:t>Cual es el incremento en la recaudación?</a:t>
            </a:r>
            <a:br>
              <a:rPr lang="es-MX" dirty="0" smtClean="0"/>
            </a:br>
            <a:r>
              <a:rPr lang="es-MX" dirty="0" smtClean="0"/>
              <a:t>Que contribuyentes se espera que lo paguen?</a:t>
            </a:r>
          </a:p>
          <a:p>
            <a:endParaRPr lang="es-MX" dirty="0"/>
          </a:p>
          <a:p>
            <a:endParaRPr lang="es-MX" dirty="0"/>
          </a:p>
        </p:txBody>
      </p:sp>
    </p:spTree>
    <p:extLst>
      <p:ext uri="{BB962C8B-B14F-4D97-AF65-F5344CB8AC3E}">
        <p14:creationId xmlns:p14="http://schemas.microsoft.com/office/powerpoint/2010/main" val="34957322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Depósitos y Uso de Sistema Financiero</a:t>
            </a:r>
            <a:endParaRPr lang="es-MX" dirty="0"/>
          </a:p>
        </p:txBody>
      </p:sp>
      <p:sp>
        <p:nvSpPr>
          <p:cNvPr id="3" name="2 Marcador de contenido"/>
          <p:cNvSpPr>
            <a:spLocks noGrp="1"/>
          </p:cNvSpPr>
          <p:nvPr>
            <p:ph idx="1"/>
          </p:nvPr>
        </p:nvSpPr>
        <p:spPr/>
        <p:txBody>
          <a:bodyPr/>
          <a:lstStyle/>
          <a:p>
            <a:r>
              <a:rPr lang="es-MX" dirty="0" smtClean="0"/>
              <a:t>Los Depósitos que no provengan de cuentas de la misma persona se pueden considerar INGRESOS</a:t>
            </a:r>
          </a:p>
          <a:p>
            <a:r>
              <a:rPr lang="es-MX" dirty="0" smtClean="0"/>
              <a:t>Los traspasos entre cuentas de la misma persona, no causan efectos  (importante corroborar sus datos en cuentas)</a:t>
            </a:r>
          </a:p>
          <a:p>
            <a:endParaRPr lang="es-MX" dirty="0" smtClean="0"/>
          </a:p>
          <a:p>
            <a:endParaRPr lang="es-MX" dirty="0" smtClean="0"/>
          </a:p>
        </p:txBody>
      </p:sp>
    </p:spTree>
    <p:extLst>
      <p:ext uri="{BB962C8B-B14F-4D97-AF65-F5344CB8AC3E}">
        <p14:creationId xmlns:p14="http://schemas.microsoft.com/office/powerpoint/2010/main" val="35254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Pago de gastos por cuenta de la empresa</a:t>
            </a:r>
            <a:endParaRPr lang="es-MX" dirty="0"/>
          </a:p>
        </p:txBody>
      </p:sp>
      <p:sp>
        <p:nvSpPr>
          <p:cNvPr id="3" name="2 Marcador de contenido"/>
          <p:cNvSpPr>
            <a:spLocks noGrp="1"/>
          </p:cNvSpPr>
          <p:nvPr>
            <p:ph idx="1"/>
          </p:nvPr>
        </p:nvSpPr>
        <p:spPr/>
        <p:txBody>
          <a:bodyPr/>
          <a:lstStyle/>
          <a:p>
            <a:r>
              <a:rPr lang="es-MX" dirty="0" smtClean="0"/>
              <a:t>Para la empresa:</a:t>
            </a:r>
          </a:p>
          <a:p>
            <a:pPr lvl="1"/>
            <a:r>
              <a:rPr lang="es-MX" dirty="0" smtClean="0"/>
              <a:t>Requisito sea pagada por sistema financiero al proveedor</a:t>
            </a:r>
          </a:p>
          <a:p>
            <a:pPr lvl="1"/>
            <a:r>
              <a:rPr lang="es-MX" dirty="0" smtClean="0"/>
              <a:t>Y si es pagada por el empleado, que cumpla forma de pago según monto.</a:t>
            </a:r>
          </a:p>
          <a:p>
            <a:r>
              <a:rPr lang="es-MX" dirty="0" smtClean="0"/>
              <a:t>Para el empleado:</a:t>
            </a:r>
          </a:p>
          <a:p>
            <a:pPr lvl="1"/>
            <a:r>
              <a:rPr lang="es-MX" dirty="0" smtClean="0"/>
              <a:t>En los gastos a realizar por cuenta de la empresa, deberá procurar obtener la factura a nombre de la empresa.</a:t>
            </a:r>
          </a:p>
          <a:p>
            <a:pPr lvl="1"/>
            <a:endParaRPr lang="es-MX" dirty="0" smtClean="0"/>
          </a:p>
        </p:txBody>
      </p:sp>
    </p:spTree>
    <p:extLst>
      <p:ext uri="{BB962C8B-B14F-4D97-AF65-F5344CB8AC3E}">
        <p14:creationId xmlns:p14="http://schemas.microsoft.com/office/powerpoint/2010/main" val="11798280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Operaciones que pueden resultar</a:t>
            </a:r>
            <a:br>
              <a:rPr lang="es-MX" dirty="0" smtClean="0"/>
            </a:br>
            <a:r>
              <a:rPr lang="es-MX" dirty="0" smtClean="0"/>
              <a:t>Presuntos ingresos</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Retirar todo el efectivo y luego depositarlo nuevamente</a:t>
            </a:r>
          </a:p>
          <a:p>
            <a:r>
              <a:rPr lang="es-MX" dirty="0" smtClean="0"/>
              <a:t>Hacer compras con tu TC de otras personas y ellos darte el efectivo para liquidarla.</a:t>
            </a:r>
          </a:p>
          <a:p>
            <a:r>
              <a:rPr lang="es-MX" dirty="0" smtClean="0"/>
              <a:t>Sacar efectivo de un banco para llevarlo a depositar a otro.</a:t>
            </a:r>
          </a:p>
          <a:p>
            <a:r>
              <a:rPr lang="es-MX" dirty="0" smtClean="0"/>
              <a:t>Sacar todo tu efectivo, y hacer tus pagos de crédito hipotecario, automotriz, TC, depositándoles efectivo.</a:t>
            </a:r>
          </a:p>
          <a:p>
            <a:r>
              <a:rPr lang="es-MX" dirty="0" smtClean="0"/>
              <a:t>Darle un préstamo a un familiar y luego recibir el efectivo de vuelta.</a:t>
            </a:r>
          </a:p>
          <a:p>
            <a:r>
              <a:rPr lang="es-MX" dirty="0" smtClean="0"/>
              <a:t>Retirar mensualmente el efectivo y “juntarlo” para comprar en efectivo un coche.</a:t>
            </a:r>
            <a:endParaRPr lang="es-MX" dirty="0"/>
          </a:p>
        </p:txBody>
      </p:sp>
    </p:spTree>
    <p:extLst>
      <p:ext uri="{BB962C8B-B14F-4D97-AF65-F5344CB8AC3E}">
        <p14:creationId xmlns:p14="http://schemas.microsoft.com/office/powerpoint/2010/main" val="35080975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gracias</a:t>
            </a:r>
            <a:endParaRPr lang="es-MX" dirty="0"/>
          </a:p>
        </p:txBody>
      </p:sp>
      <p:sp>
        <p:nvSpPr>
          <p:cNvPr id="5" name="4 Marcador de texto"/>
          <p:cNvSpPr>
            <a:spLocks noGrp="1"/>
          </p:cNvSpPr>
          <p:nvPr>
            <p:ph type="body" idx="1"/>
          </p:nvPr>
        </p:nvSpPr>
        <p:spPr/>
        <p:txBody>
          <a:bodyPr/>
          <a:lstStyle/>
          <a:p>
            <a:endParaRPr lang="es-MX"/>
          </a:p>
        </p:txBody>
      </p:sp>
    </p:spTree>
    <p:extLst>
      <p:ext uri="{BB962C8B-B14F-4D97-AF65-F5344CB8AC3E}">
        <p14:creationId xmlns:p14="http://schemas.microsoft.com/office/powerpoint/2010/main" val="224888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Indicadores Económicos Relevantes</a:t>
            </a:r>
            <a:endParaRPr lang="es-MX" dirty="0"/>
          </a:p>
        </p:txBody>
      </p:sp>
      <p:sp>
        <p:nvSpPr>
          <p:cNvPr id="3" name="2 Marcador de contenido"/>
          <p:cNvSpPr>
            <a:spLocks noGrp="1"/>
          </p:cNvSpPr>
          <p:nvPr>
            <p:ph idx="1"/>
          </p:nvPr>
        </p:nvSpPr>
        <p:spPr/>
        <p:txBody>
          <a:bodyPr/>
          <a:lstStyle/>
          <a:p>
            <a:r>
              <a:rPr lang="es-MX" dirty="0" smtClean="0"/>
              <a:t>Estimaciones 2014</a:t>
            </a:r>
          </a:p>
          <a:p>
            <a:pPr lvl="1"/>
            <a:r>
              <a:rPr lang="es-MX" dirty="0" smtClean="0"/>
              <a:t>Crecimiento </a:t>
            </a:r>
            <a:r>
              <a:rPr lang="es-MX" dirty="0"/>
              <a:t>económico para el 2014 será de 3.9% </a:t>
            </a:r>
            <a:endParaRPr lang="es-MX" dirty="0" smtClean="0"/>
          </a:p>
          <a:p>
            <a:pPr lvl="1"/>
            <a:r>
              <a:rPr lang="es-MX" dirty="0" smtClean="0"/>
              <a:t>Inflación </a:t>
            </a:r>
            <a:r>
              <a:rPr lang="es-MX" dirty="0"/>
              <a:t>de 3%.</a:t>
            </a:r>
          </a:p>
          <a:p>
            <a:pPr lvl="1"/>
            <a:r>
              <a:rPr lang="es-MX" dirty="0" smtClean="0"/>
              <a:t>Dólar </a:t>
            </a:r>
            <a:r>
              <a:rPr lang="es-MX" dirty="0"/>
              <a:t>en $12.90 </a:t>
            </a:r>
            <a:endParaRPr lang="es-MX" dirty="0" smtClean="0"/>
          </a:p>
          <a:p>
            <a:pPr lvl="1"/>
            <a:r>
              <a:rPr lang="es-MX" dirty="0" smtClean="0"/>
              <a:t>Tasa CETES </a:t>
            </a:r>
            <a:r>
              <a:rPr lang="es-MX" dirty="0"/>
              <a:t>a 28 días de 4.0</a:t>
            </a:r>
            <a:r>
              <a:rPr lang="es-MX" dirty="0" smtClean="0"/>
              <a:t>%.</a:t>
            </a:r>
          </a:p>
          <a:p>
            <a:pPr lvl="1"/>
            <a:r>
              <a:rPr lang="es-MX" dirty="0"/>
              <a:t>Precio del petróleo: 85 dólares por </a:t>
            </a:r>
            <a:r>
              <a:rPr lang="es-MX" dirty="0" smtClean="0"/>
              <a:t>barril</a:t>
            </a:r>
          </a:p>
          <a:p>
            <a:pPr lvl="1"/>
            <a:r>
              <a:rPr lang="es-MX" dirty="0" smtClean="0"/>
              <a:t>SMG zona B $63.77</a:t>
            </a:r>
          </a:p>
          <a:p>
            <a:pPr lvl="1"/>
            <a:r>
              <a:rPr lang="es-MX" dirty="0" smtClean="0"/>
              <a:t>SMG zona A $67.29</a:t>
            </a:r>
            <a:endParaRPr lang="es-MX" dirty="0"/>
          </a:p>
          <a:p>
            <a:pPr lvl="1"/>
            <a:endParaRPr lang="es-MX" dirty="0"/>
          </a:p>
        </p:txBody>
      </p:sp>
    </p:spTree>
    <p:extLst>
      <p:ext uri="{BB962C8B-B14F-4D97-AF65-F5344CB8AC3E}">
        <p14:creationId xmlns:p14="http://schemas.microsoft.com/office/powerpoint/2010/main" val="314468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Recargos en créditos fiscales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724289411"/>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s-MX" dirty="0" smtClean="0"/>
                        <a:t>Recargos por:</a:t>
                      </a:r>
                      <a:endParaRPr lang="es-MX" dirty="0"/>
                    </a:p>
                  </a:txBody>
                  <a:tcPr/>
                </a:tc>
                <a:tc>
                  <a:txBody>
                    <a:bodyPr/>
                    <a:lstStyle/>
                    <a:p>
                      <a:r>
                        <a:rPr lang="es-MX" dirty="0" smtClean="0"/>
                        <a:t>Tasa mensual</a:t>
                      </a:r>
                      <a:endParaRPr lang="es-MX" dirty="0"/>
                    </a:p>
                  </a:txBody>
                  <a:tcPr/>
                </a:tc>
              </a:tr>
              <a:tr h="370840">
                <a:tc>
                  <a:txBody>
                    <a:bodyPr/>
                    <a:lstStyle/>
                    <a:p>
                      <a:r>
                        <a:rPr lang="es-MX" dirty="0" smtClean="0"/>
                        <a:t>Prórroga</a:t>
                      </a:r>
                      <a:endParaRPr lang="es-MX" dirty="0"/>
                    </a:p>
                  </a:txBody>
                  <a:tcPr/>
                </a:tc>
                <a:tc>
                  <a:txBody>
                    <a:bodyPr/>
                    <a:lstStyle/>
                    <a:p>
                      <a:r>
                        <a:rPr lang="es-MX" dirty="0" smtClean="0"/>
                        <a:t>0.75%</a:t>
                      </a:r>
                      <a:endParaRPr lang="es-MX" dirty="0"/>
                    </a:p>
                  </a:txBody>
                  <a:tcPr/>
                </a:tc>
              </a:tr>
              <a:tr h="370840">
                <a:tc>
                  <a:txBody>
                    <a:bodyPr/>
                    <a:lstStyle/>
                    <a:p>
                      <a:r>
                        <a:rPr lang="es-MX" dirty="0" smtClean="0"/>
                        <a:t>Parcialidades hasta 12 meses</a:t>
                      </a:r>
                      <a:endParaRPr lang="es-MX" dirty="0"/>
                    </a:p>
                  </a:txBody>
                  <a:tcPr/>
                </a:tc>
                <a:tc>
                  <a:txBody>
                    <a:bodyPr/>
                    <a:lstStyle/>
                    <a:p>
                      <a:r>
                        <a:rPr lang="es-MX" dirty="0" smtClean="0"/>
                        <a:t>1.00%</a:t>
                      </a:r>
                      <a:endParaRPr lang="es-MX" dirty="0"/>
                    </a:p>
                  </a:txBody>
                  <a:tcPr/>
                </a:tc>
              </a:tr>
              <a:tr h="370840">
                <a:tc>
                  <a:txBody>
                    <a:bodyPr/>
                    <a:lstStyle/>
                    <a:p>
                      <a:r>
                        <a:rPr lang="es-MX" dirty="0" smtClean="0"/>
                        <a:t>Parcialidades de 12 hasta 24 meses</a:t>
                      </a:r>
                      <a:endParaRPr lang="es-MX" dirty="0"/>
                    </a:p>
                  </a:txBody>
                  <a:tcPr/>
                </a:tc>
                <a:tc>
                  <a:txBody>
                    <a:bodyPr/>
                    <a:lstStyle/>
                    <a:p>
                      <a:r>
                        <a:rPr lang="es-MX" dirty="0" smtClean="0"/>
                        <a:t>1.25%</a:t>
                      </a:r>
                      <a:endParaRPr lang="es-MX" dirty="0"/>
                    </a:p>
                  </a:txBody>
                  <a:tcPr/>
                </a:tc>
              </a:tr>
              <a:tr h="370840">
                <a:tc>
                  <a:txBody>
                    <a:bodyPr/>
                    <a:lstStyle/>
                    <a:p>
                      <a:r>
                        <a:rPr lang="es-MX" dirty="0" smtClean="0"/>
                        <a:t>Parcialidades mayores a 24 meses</a:t>
                      </a:r>
                      <a:endParaRPr lang="es-MX" dirty="0"/>
                    </a:p>
                  </a:txBody>
                  <a:tcPr/>
                </a:tc>
                <a:tc>
                  <a:txBody>
                    <a:bodyPr/>
                    <a:lstStyle/>
                    <a:p>
                      <a:r>
                        <a:rPr lang="es-MX" dirty="0" smtClean="0"/>
                        <a:t>1.50%</a:t>
                      </a:r>
                      <a:endParaRPr lang="es-MX" dirty="0"/>
                    </a:p>
                  </a:txBody>
                  <a:tcPr/>
                </a:tc>
              </a:tr>
            </a:tbl>
          </a:graphicData>
        </a:graphic>
      </p:graphicFrame>
    </p:spTree>
    <p:extLst>
      <p:ext uri="{BB962C8B-B14F-4D97-AF65-F5344CB8AC3E}">
        <p14:creationId xmlns:p14="http://schemas.microsoft.com/office/powerpoint/2010/main" val="741910779"/>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2914</Words>
  <Application>Microsoft Office PowerPoint</Application>
  <PresentationFormat>Presentación en pantalla (4:3)</PresentationFormat>
  <Paragraphs>429</Paragraphs>
  <Slides>73</Slides>
  <Notes>0</Notes>
  <HiddenSlides>0</HiddenSlides>
  <MMClips>0</MMClips>
  <ScaleCrop>false</ScaleCrop>
  <HeadingPairs>
    <vt:vector size="4" baseType="variant">
      <vt:variant>
        <vt:lpstr>Tema</vt:lpstr>
      </vt:variant>
      <vt:variant>
        <vt:i4>1</vt:i4>
      </vt:variant>
      <vt:variant>
        <vt:lpstr>Títulos de diapositiva</vt:lpstr>
      </vt:variant>
      <vt:variant>
        <vt:i4>73</vt:i4>
      </vt:variant>
    </vt:vector>
  </HeadingPairs>
  <TitlesOfParts>
    <vt:vector size="74" baseType="lpstr">
      <vt:lpstr>Tema de Office</vt:lpstr>
      <vt:lpstr>Reformas Fiscales 2014</vt:lpstr>
      <vt:lpstr>Temario</vt:lpstr>
      <vt:lpstr>REFORMAS GENERALES</vt:lpstr>
      <vt:lpstr>Introducción</vt:lpstr>
      <vt:lpstr>Introducción</vt:lpstr>
      <vt:lpstr>Introducción</vt:lpstr>
      <vt:lpstr>Objetivo de la Reforma Fiscal 2014</vt:lpstr>
      <vt:lpstr>Indicadores Económicos Relevantes</vt:lpstr>
      <vt:lpstr>Recargos en créditos fiscales</vt:lpstr>
      <vt:lpstr>Ley de Ingresos de la Federación</vt:lpstr>
      <vt:lpstr>Ley de Ingresos de la Federación</vt:lpstr>
      <vt:lpstr>Estímulos Fiscales</vt:lpstr>
      <vt:lpstr>Ley del impuesto sobre la renta</vt:lpstr>
      <vt:lpstr>LEY  DEL ISR</vt:lpstr>
      <vt:lpstr>Ley del ISR</vt:lpstr>
      <vt:lpstr>Ley del ISR</vt:lpstr>
      <vt:lpstr>Ley del ISR</vt:lpstr>
      <vt:lpstr>Ley del ISR</vt:lpstr>
      <vt:lpstr>Iniciativa del Seguro de Desempleo</vt:lpstr>
      <vt:lpstr>Iniciativa del Seguro de Desempleo</vt:lpstr>
      <vt:lpstr>Ley del ISR</vt:lpstr>
      <vt:lpstr>Ley del ISR</vt:lpstr>
      <vt:lpstr>Ley del ISR</vt:lpstr>
      <vt:lpstr>Ley del ISR</vt:lpstr>
      <vt:lpstr>Ley del ISR</vt:lpstr>
      <vt:lpstr>Ley del ISR</vt:lpstr>
      <vt:lpstr>Ley del ISR</vt:lpstr>
      <vt:lpstr>Ley del ISR</vt:lpstr>
      <vt:lpstr>Ley del ISR</vt:lpstr>
      <vt:lpstr>Ley del ISR</vt:lpstr>
      <vt:lpstr>Ley del ISR</vt:lpstr>
      <vt:lpstr>Ley del ISR</vt:lpstr>
      <vt:lpstr>Ley del ISR</vt:lpstr>
      <vt:lpstr>Ley del ISR</vt:lpstr>
      <vt:lpstr>Ley del impuesto al valor agregado</vt:lpstr>
      <vt:lpstr>Ley del IVA</vt:lpstr>
      <vt:lpstr>Ley del IVA</vt:lpstr>
      <vt:lpstr>Ley del impuesto especial sobre producción y servicios</vt:lpstr>
      <vt:lpstr>Ley del IEPyS</vt:lpstr>
      <vt:lpstr>Ley del IEPyS</vt:lpstr>
      <vt:lpstr>Ley del IEPyS</vt:lpstr>
      <vt:lpstr>Ley del IEPyS</vt:lpstr>
      <vt:lpstr>CÓDIGO FISCAL DE LA FEDERACIÓN</vt:lpstr>
      <vt:lpstr>CFF</vt:lpstr>
      <vt:lpstr>CFF</vt:lpstr>
      <vt:lpstr>CFF</vt:lpstr>
      <vt:lpstr>CFF</vt:lpstr>
      <vt:lpstr>CFF</vt:lpstr>
      <vt:lpstr>CFF</vt:lpstr>
      <vt:lpstr>CFF</vt:lpstr>
      <vt:lpstr>Ley antilavado</vt:lpstr>
      <vt:lpstr>Actividades Vulnerables</vt:lpstr>
      <vt:lpstr>Actividades Vulnerables</vt:lpstr>
      <vt:lpstr>Congruencia fiscal</vt:lpstr>
      <vt:lpstr>¿Congruencia Fiscal?</vt:lpstr>
      <vt:lpstr>Mecánica de los ejemplos</vt:lpstr>
      <vt:lpstr>Congruencia Fiscal</vt:lpstr>
      <vt:lpstr>Congruencia Fiscal – ejemplo 1</vt:lpstr>
      <vt:lpstr>Congruencia Fiscal</vt:lpstr>
      <vt:lpstr>Congruencia Fiscal – ejemplo 2</vt:lpstr>
      <vt:lpstr>Congruencia Fiscal</vt:lpstr>
      <vt:lpstr>Congruencia Fiscal – ejemplo 3</vt:lpstr>
      <vt:lpstr>Congruencia Fiscal</vt:lpstr>
      <vt:lpstr>Congruencia Fiscal – ejemplo 4</vt:lpstr>
      <vt:lpstr>Congruencia Fiscal</vt:lpstr>
      <vt:lpstr>Congruencia Fiscal – ejemplo 5</vt:lpstr>
      <vt:lpstr>Congruencia Fiscal</vt:lpstr>
      <vt:lpstr>IMPACTO A LOS INDIVIDUOS</vt:lpstr>
      <vt:lpstr>Ingresos</vt:lpstr>
      <vt:lpstr>Depósitos y Uso de Sistema Financiero</vt:lpstr>
      <vt:lpstr>Pago de gastos por cuenta de la empresa</vt:lpstr>
      <vt:lpstr>Operaciones que pueden resultar Presuntos ingresos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Reformas Fiscales 2014</dc:title>
  <dc:creator>fidel</dc:creator>
  <cp:lastModifiedBy>fidel</cp:lastModifiedBy>
  <cp:revision>46</cp:revision>
  <dcterms:created xsi:type="dcterms:W3CDTF">2014-02-16T10:29:08Z</dcterms:created>
  <dcterms:modified xsi:type="dcterms:W3CDTF">2014-02-17T12:40:36Z</dcterms:modified>
</cp:coreProperties>
</file>