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rawings/drawing3.xml" ContentType="application/vnd.openxmlformats-officedocument.drawingml.chartshape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6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Hoja_de_c_lculo_d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view3D>
      <c:rotX val="0"/>
      <c:rotY val="0"/>
      <c:depthPercent val="100"/>
      <c:rAngAx val="1"/>
    </c:view3D>
    <c:plotArea>
      <c:layout/>
      <c:area3DChart>
        <c:grouping val="stacked"/>
        <c:ser>
          <c:idx val="0"/>
          <c:order val="0"/>
          <c:tx>
            <c:strRef>
              <c:f>Hoja1!$B$1</c:f>
              <c:strCache>
                <c:ptCount val="1"/>
                <c:pt idx="0">
                  <c:v>Activos Fijos</c:v>
                </c:pt>
              </c:strCache>
            </c:strRef>
          </c:tx>
          <c:cat>
            <c:numRef>
              <c:f>Hoja1!$A$2:$A$10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Hoja1!$B$2:$B$10</c:f>
              <c:numCache>
                <c:formatCode>General</c:formatCode>
                <c:ptCount val="9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A.C. Permanentes</c:v>
                </c:pt>
              </c:strCache>
            </c:strRef>
          </c:tx>
          <c:cat>
            <c:numRef>
              <c:f>Hoja1!$A$2:$A$10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Hoja1!$C$2:$C$10</c:f>
              <c:numCache>
                <c:formatCode>General</c:formatCode>
                <c:ptCount val="9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A.C. Temporales</c:v>
                </c:pt>
              </c:strCache>
            </c:strRef>
          </c:tx>
          <c:spPr>
            <a:ln w="25400">
              <a:noFill/>
            </a:ln>
          </c:spPr>
          <c:cat>
            <c:numRef>
              <c:f>Hoja1!$A$2:$A$10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Hoja1!$D$2:$D$10</c:f>
              <c:numCache>
                <c:formatCode>General</c:formatCode>
                <c:ptCount val="9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</c:numCache>
            </c:numRef>
          </c:val>
        </c:ser>
        <c:dLbls/>
        <c:axId val="70796032"/>
        <c:axId val="70797568"/>
        <c:axId val="0"/>
      </c:area3DChart>
      <c:catAx>
        <c:axId val="70796032"/>
        <c:scaling>
          <c:orientation val="minMax"/>
        </c:scaling>
        <c:axPos val="b"/>
        <c:numFmt formatCode="General" sourceLinked="1"/>
        <c:tickLblPos val="nextTo"/>
        <c:crossAx val="70797568"/>
        <c:crosses val="autoZero"/>
        <c:auto val="1"/>
        <c:lblAlgn val="ctr"/>
        <c:lblOffset val="100"/>
      </c:catAx>
      <c:valAx>
        <c:axId val="70797568"/>
        <c:scaling>
          <c:orientation val="minMax"/>
        </c:scaling>
        <c:axPos val="l"/>
        <c:majorGridlines/>
        <c:numFmt formatCode="General" sourceLinked="1"/>
        <c:tickLblPos val="nextTo"/>
        <c:crossAx val="70796032"/>
        <c:crosses val="autoZero"/>
        <c:crossBetween val="midCat"/>
      </c:valAx>
    </c:plotArea>
    <c:legend>
      <c:legendPos val="b"/>
      <c:layout/>
    </c:legend>
    <c:plotVisOnly val="1"/>
    <c:dispBlanksAs val="zero"/>
  </c:chart>
  <c:txPr>
    <a:bodyPr/>
    <a:lstStyle/>
    <a:p>
      <a:pPr>
        <a:defRPr sz="1800"/>
      </a:pPr>
      <a:endParaRPr lang="es-MX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view3D>
      <c:rotX val="0"/>
      <c:rotY val="0"/>
      <c:depthPercent val="100"/>
      <c:rAngAx val="1"/>
    </c:view3D>
    <c:plotArea>
      <c:layout/>
      <c:area3DChart>
        <c:grouping val="stacked"/>
        <c:ser>
          <c:idx val="0"/>
          <c:order val="0"/>
          <c:tx>
            <c:strRef>
              <c:f>Hoja1!$B$1</c:f>
              <c:strCache>
                <c:ptCount val="1"/>
                <c:pt idx="0">
                  <c:v>Activos Fijos</c:v>
                </c:pt>
              </c:strCache>
            </c:strRef>
          </c:tx>
          <c:cat>
            <c:numRef>
              <c:f>Hoja1!$A$2:$A$10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Hoja1!$B$2:$B$10</c:f>
              <c:numCache>
                <c:formatCode>General</c:formatCode>
                <c:ptCount val="9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A.C. Permanentes</c:v>
                </c:pt>
              </c:strCache>
            </c:strRef>
          </c:tx>
          <c:cat>
            <c:numRef>
              <c:f>Hoja1!$A$2:$A$10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Hoja1!$C$2:$C$10</c:f>
              <c:numCache>
                <c:formatCode>General</c:formatCode>
                <c:ptCount val="9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A.C. Temporales</c:v>
                </c:pt>
              </c:strCache>
            </c:strRef>
          </c:tx>
          <c:spPr>
            <a:ln w="25400">
              <a:noFill/>
            </a:ln>
          </c:spPr>
          <c:cat>
            <c:numRef>
              <c:f>Hoja1!$A$2:$A$10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Hoja1!$D$2:$D$10</c:f>
              <c:numCache>
                <c:formatCode>General</c:formatCode>
                <c:ptCount val="9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</c:numCache>
            </c:numRef>
          </c:val>
        </c:ser>
        <c:dLbls/>
        <c:axId val="70934528"/>
        <c:axId val="70936064"/>
        <c:axId val="0"/>
      </c:area3DChart>
      <c:catAx>
        <c:axId val="70934528"/>
        <c:scaling>
          <c:orientation val="minMax"/>
        </c:scaling>
        <c:axPos val="b"/>
        <c:numFmt formatCode="General" sourceLinked="1"/>
        <c:tickLblPos val="nextTo"/>
        <c:crossAx val="70936064"/>
        <c:crosses val="autoZero"/>
        <c:auto val="1"/>
        <c:lblAlgn val="ctr"/>
        <c:lblOffset val="100"/>
      </c:catAx>
      <c:valAx>
        <c:axId val="70936064"/>
        <c:scaling>
          <c:orientation val="minMax"/>
        </c:scaling>
        <c:axPos val="l"/>
        <c:majorGridlines/>
        <c:numFmt formatCode="General" sourceLinked="1"/>
        <c:tickLblPos val="nextTo"/>
        <c:crossAx val="70934528"/>
        <c:crosses val="autoZero"/>
        <c:crossBetween val="midCat"/>
      </c:valAx>
    </c:plotArea>
    <c:legend>
      <c:legendPos val="b"/>
      <c:layout/>
    </c:legend>
    <c:plotVisOnly val="1"/>
    <c:dispBlanksAs val="zero"/>
  </c:chart>
  <c:txPr>
    <a:bodyPr/>
    <a:lstStyle/>
    <a:p>
      <a:pPr>
        <a:defRPr sz="1800"/>
      </a:pPr>
      <a:endParaRPr lang="es-MX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view3D>
      <c:rotX val="0"/>
      <c:rotY val="0"/>
      <c:depthPercent val="100"/>
      <c:rAngAx val="1"/>
    </c:view3D>
    <c:plotArea>
      <c:layout/>
      <c:area3DChart>
        <c:grouping val="stacked"/>
        <c:ser>
          <c:idx val="0"/>
          <c:order val="0"/>
          <c:tx>
            <c:strRef>
              <c:f>Hoja1!$B$1</c:f>
              <c:strCache>
                <c:ptCount val="1"/>
                <c:pt idx="0">
                  <c:v>Activos Fijos</c:v>
                </c:pt>
              </c:strCache>
            </c:strRef>
          </c:tx>
          <c:cat>
            <c:numRef>
              <c:f>Hoja1!$A$2:$A$10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Hoja1!$B$2:$B$10</c:f>
              <c:numCache>
                <c:formatCode>General</c:formatCode>
                <c:ptCount val="9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A.C. Permanentes</c:v>
                </c:pt>
              </c:strCache>
            </c:strRef>
          </c:tx>
          <c:cat>
            <c:numRef>
              <c:f>Hoja1!$A$2:$A$10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Hoja1!$C$2:$C$10</c:f>
              <c:numCache>
                <c:formatCode>General</c:formatCode>
                <c:ptCount val="9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A.C. Temporales</c:v>
                </c:pt>
              </c:strCache>
            </c:strRef>
          </c:tx>
          <c:spPr>
            <a:ln w="25400">
              <a:noFill/>
            </a:ln>
          </c:spPr>
          <c:cat>
            <c:numRef>
              <c:f>Hoja1!$A$2:$A$10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Hoja1!$D$2:$D$10</c:f>
              <c:numCache>
                <c:formatCode>General</c:formatCode>
                <c:ptCount val="9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</c:numCache>
            </c:numRef>
          </c:val>
        </c:ser>
        <c:dLbls/>
        <c:axId val="59033088"/>
        <c:axId val="59034624"/>
        <c:axId val="0"/>
      </c:area3DChart>
      <c:catAx>
        <c:axId val="59033088"/>
        <c:scaling>
          <c:orientation val="minMax"/>
        </c:scaling>
        <c:axPos val="b"/>
        <c:numFmt formatCode="General" sourceLinked="1"/>
        <c:tickLblPos val="nextTo"/>
        <c:crossAx val="59034624"/>
        <c:crosses val="autoZero"/>
        <c:auto val="1"/>
        <c:lblAlgn val="ctr"/>
        <c:lblOffset val="100"/>
      </c:catAx>
      <c:valAx>
        <c:axId val="59034624"/>
        <c:scaling>
          <c:orientation val="minMax"/>
        </c:scaling>
        <c:axPos val="l"/>
        <c:majorGridlines/>
        <c:numFmt formatCode="General" sourceLinked="1"/>
        <c:tickLblPos val="nextTo"/>
        <c:crossAx val="59033088"/>
        <c:crosses val="autoZero"/>
        <c:crossBetween val="midCat"/>
      </c:valAx>
    </c:plotArea>
    <c:legend>
      <c:legendPos val="b"/>
      <c:layout/>
    </c:legend>
    <c:plotVisOnly val="1"/>
    <c:dispBlanksAs val="zero"/>
  </c:chart>
  <c:txPr>
    <a:bodyPr/>
    <a:lstStyle/>
    <a:p>
      <a:pPr>
        <a:defRPr sz="1800"/>
      </a:pPr>
      <a:endParaRPr lang="es-MX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lineChart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existencia</c:v>
                </c:pt>
              </c:strCache>
            </c:strRef>
          </c:tx>
          <c:marker>
            <c:symbol val="none"/>
          </c:marker>
          <c:cat>
            <c:numRef>
              <c:f>Hoja1!$A$2:$A$31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Hoja1!$B$2:$B$31</c:f>
              <c:numCache>
                <c:formatCode>General</c:formatCode>
                <c:ptCount val="30"/>
                <c:pt idx="0">
                  <c:v>6750</c:v>
                </c:pt>
                <c:pt idx="1">
                  <c:v>6300</c:v>
                </c:pt>
                <c:pt idx="2">
                  <c:v>5850</c:v>
                </c:pt>
                <c:pt idx="3">
                  <c:v>5400</c:v>
                </c:pt>
                <c:pt idx="4">
                  <c:v>4950</c:v>
                </c:pt>
                <c:pt idx="5">
                  <c:v>4500</c:v>
                </c:pt>
                <c:pt idx="6">
                  <c:v>4050</c:v>
                </c:pt>
                <c:pt idx="7">
                  <c:v>3600</c:v>
                </c:pt>
                <c:pt idx="8">
                  <c:v>3150</c:v>
                </c:pt>
                <c:pt idx="9">
                  <c:v>2700</c:v>
                </c:pt>
                <c:pt idx="10">
                  <c:v>2250</c:v>
                </c:pt>
                <c:pt idx="11">
                  <c:v>1800</c:v>
                </c:pt>
                <c:pt idx="12">
                  <c:v>1350</c:v>
                </c:pt>
                <c:pt idx="13">
                  <c:v>900</c:v>
                </c:pt>
                <c:pt idx="14">
                  <c:v>450</c:v>
                </c:pt>
                <c:pt idx="15">
                  <c:v>0</c:v>
                </c:pt>
                <c:pt idx="16">
                  <c:v>6750</c:v>
                </c:pt>
                <c:pt idx="17">
                  <c:v>6300</c:v>
                </c:pt>
                <c:pt idx="18">
                  <c:v>5850</c:v>
                </c:pt>
                <c:pt idx="19">
                  <c:v>5400</c:v>
                </c:pt>
                <c:pt idx="20">
                  <c:v>4950</c:v>
                </c:pt>
                <c:pt idx="21">
                  <c:v>4500</c:v>
                </c:pt>
                <c:pt idx="22">
                  <c:v>4050</c:v>
                </c:pt>
                <c:pt idx="23">
                  <c:v>3600</c:v>
                </c:pt>
                <c:pt idx="24">
                  <c:v>3150</c:v>
                </c:pt>
                <c:pt idx="25">
                  <c:v>2700</c:v>
                </c:pt>
                <c:pt idx="26">
                  <c:v>2250</c:v>
                </c:pt>
                <c:pt idx="27">
                  <c:v>1800</c:v>
                </c:pt>
                <c:pt idx="28">
                  <c:v>1350</c:v>
                </c:pt>
                <c:pt idx="29">
                  <c:v>900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marker>
            <c:symbol val="none"/>
          </c:marker>
          <c:cat>
            <c:numRef>
              <c:f>Hoja1!$A$2:$A$31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Hoja1!$C$2:$C$31</c:f>
              <c:numCache>
                <c:formatCode>General</c:formatCode>
                <c:ptCount val="30"/>
                <c:pt idx="0">
                  <c:v>2250</c:v>
                </c:pt>
                <c:pt idx="1">
                  <c:v>2250</c:v>
                </c:pt>
                <c:pt idx="2">
                  <c:v>2250</c:v>
                </c:pt>
                <c:pt idx="3">
                  <c:v>2250</c:v>
                </c:pt>
                <c:pt idx="4">
                  <c:v>2250</c:v>
                </c:pt>
                <c:pt idx="5">
                  <c:v>2250</c:v>
                </c:pt>
                <c:pt idx="6">
                  <c:v>2250</c:v>
                </c:pt>
                <c:pt idx="7">
                  <c:v>2250</c:v>
                </c:pt>
                <c:pt idx="8">
                  <c:v>2250</c:v>
                </c:pt>
                <c:pt idx="9">
                  <c:v>2250</c:v>
                </c:pt>
                <c:pt idx="10">
                  <c:v>2250</c:v>
                </c:pt>
                <c:pt idx="11">
                  <c:v>2250</c:v>
                </c:pt>
                <c:pt idx="12">
                  <c:v>2250</c:v>
                </c:pt>
                <c:pt idx="13">
                  <c:v>2250</c:v>
                </c:pt>
                <c:pt idx="14">
                  <c:v>2250</c:v>
                </c:pt>
                <c:pt idx="15">
                  <c:v>2250</c:v>
                </c:pt>
                <c:pt idx="16">
                  <c:v>2250</c:v>
                </c:pt>
                <c:pt idx="17">
                  <c:v>2250</c:v>
                </c:pt>
                <c:pt idx="18">
                  <c:v>2250</c:v>
                </c:pt>
                <c:pt idx="19">
                  <c:v>2250</c:v>
                </c:pt>
                <c:pt idx="20">
                  <c:v>2250</c:v>
                </c:pt>
                <c:pt idx="21">
                  <c:v>2250</c:v>
                </c:pt>
                <c:pt idx="22">
                  <c:v>2250</c:v>
                </c:pt>
                <c:pt idx="23">
                  <c:v>2250</c:v>
                </c:pt>
                <c:pt idx="24">
                  <c:v>2250</c:v>
                </c:pt>
                <c:pt idx="25">
                  <c:v>2250</c:v>
                </c:pt>
                <c:pt idx="26">
                  <c:v>2250</c:v>
                </c:pt>
                <c:pt idx="27">
                  <c:v>2250</c:v>
                </c:pt>
                <c:pt idx="28">
                  <c:v>2250</c:v>
                </c:pt>
                <c:pt idx="29">
                  <c:v>2250</c:v>
                </c:pt>
              </c:numCache>
            </c:numRef>
          </c:val>
        </c:ser>
        <c:dLbls/>
        <c:marker val="1"/>
        <c:axId val="83040896"/>
        <c:axId val="83063168"/>
      </c:lineChart>
      <c:catAx>
        <c:axId val="83040896"/>
        <c:scaling>
          <c:orientation val="minMax"/>
        </c:scaling>
        <c:axPos val="b"/>
        <c:numFmt formatCode="General" sourceLinked="1"/>
        <c:majorTickMark val="none"/>
        <c:tickLblPos val="nextTo"/>
        <c:crossAx val="83063168"/>
        <c:crosses val="autoZero"/>
        <c:auto val="1"/>
        <c:lblAlgn val="ctr"/>
        <c:lblOffset val="100"/>
      </c:catAx>
      <c:valAx>
        <c:axId val="83063168"/>
        <c:scaling>
          <c:orientation val="minMax"/>
        </c:scaling>
        <c:axPos val="l"/>
        <c:numFmt formatCode="General" sourceLinked="1"/>
        <c:majorTickMark val="none"/>
        <c:tickLblPos val="nextTo"/>
        <c:crossAx val="8304089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149D14-280D-468D-A38D-ECD45D25838B}" type="doc">
      <dgm:prSet loTypeId="urn:microsoft.com/office/officeart/2005/8/layout/cycle5" loCatId="cycle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91B685-F7F4-48A4-BF3D-665490D5D739}">
      <dgm:prSet phldrT="[Texto]"/>
      <dgm:spPr/>
      <dgm:t>
        <a:bodyPr/>
        <a:lstStyle/>
        <a:p>
          <a:r>
            <a:rPr lang="es-MX" dirty="0" smtClean="0"/>
            <a:t>Efectivo</a:t>
          </a:r>
          <a:endParaRPr lang="es-MX" dirty="0"/>
        </a:p>
      </dgm:t>
    </dgm:pt>
    <dgm:pt modelId="{CCFCF187-368E-4A70-969E-F3C55B546F3A}" type="parTrans" cxnId="{662D2E7E-8DD1-49ED-A9AF-45D6EE55AC0D}">
      <dgm:prSet/>
      <dgm:spPr/>
      <dgm:t>
        <a:bodyPr/>
        <a:lstStyle/>
        <a:p>
          <a:endParaRPr lang="es-MX"/>
        </a:p>
      </dgm:t>
    </dgm:pt>
    <dgm:pt modelId="{CFC0776F-1281-4F3F-A4C5-36F92FFA9F17}" type="sibTrans" cxnId="{662D2E7E-8DD1-49ED-A9AF-45D6EE55AC0D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>
        <a:ln w="76200"/>
      </dgm:spPr>
      <dgm:t>
        <a:bodyPr/>
        <a:lstStyle/>
        <a:p>
          <a:endParaRPr lang="es-MX"/>
        </a:p>
      </dgm:t>
    </dgm:pt>
    <dgm:pt modelId="{43C764E5-111B-4B5E-A7B6-AF5A1FF081EB}">
      <dgm:prSet phldrT="[Texto]"/>
      <dgm:spPr/>
      <dgm:t>
        <a:bodyPr/>
        <a:lstStyle/>
        <a:p>
          <a:r>
            <a:rPr lang="es-MX" dirty="0" smtClean="0"/>
            <a:t>Inventarios</a:t>
          </a:r>
          <a:endParaRPr lang="es-MX" dirty="0"/>
        </a:p>
      </dgm:t>
    </dgm:pt>
    <dgm:pt modelId="{EAD2816B-1ADD-4FC2-BC82-2D3F5E1F8299}" type="parTrans" cxnId="{4B055AAB-EB4B-4006-971B-E22E0E442E11}">
      <dgm:prSet/>
      <dgm:spPr/>
      <dgm:t>
        <a:bodyPr/>
        <a:lstStyle/>
        <a:p>
          <a:endParaRPr lang="es-MX"/>
        </a:p>
      </dgm:t>
    </dgm:pt>
    <dgm:pt modelId="{014128E0-9BEA-4B2C-A986-BFEE693F21E7}" type="sibTrans" cxnId="{4B055AAB-EB4B-4006-971B-E22E0E442E11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>
        <a:ln w="76200"/>
      </dgm:spPr>
      <dgm:t>
        <a:bodyPr/>
        <a:lstStyle/>
        <a:p>
          <a:endParaRPr lang="es-MX"/>
        </a:p>
      </dgm:t>
    </dgm:pt>
    <dgm:pt modelId="{FF6AC029-2B0F-478F-A551-091F13E28433}">
      <dgm:prSet phldrT="[Texto]"/>
      <dgm:spPr/>
      <dgm:t>
        <a:bodyPr/>
        <a:lstStyle/>
        <a:p>
          <a:r>
            <a:rPr lang="es-MX" dirty="0" smtClean="0"/>
            <a:t>Cuentas por cobrar</a:t>
          </a:r>
          <a:endParaRPr lang="es-MX" dirty="0"/>
        </a:p>
      </dgm:t>
    </dgm:pt>
    <dgm:pt modelId="{B1E177FB-E99C-4315-AB00-701873F9430D}" type="parTrans" cxnId="{FCB08A35-8BFE-4062-A302-CDFDF075D54D}">
      <dgm:prSet/>
      <dgm:spPr/>
      <dgm:t>
        <a:bodyPr/>
        <a:lstStyle/>
        <a:p>
          <a:endParaRPr lang="es-MX"/>
        </a:p>
      </dgm:t>
    </dgm:pt>
    <dgm:pt modelId="{3B2B9438-34D7-494F-9F68-8FD63984A63D}" type="sibTrans" cxnId="{FCB08A35-8BFE-4062-A302-CDFDF075D54D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>
        <a:ln w="76200"/>
      </dgm:spPr>
      <dgm:t>
        <a:bodyPr/>
        <a:lstStyle/>
        <a:p>
          <a:endParaRPr lang="es-MX"/>
        </a:p>
      </dgm:t>
    </dgm:pt>
    <dgm:pt modelId="{6EC11F87-2BE7-4070-8873-35CB27CAF766}" type="pres">
      <dgm:prSet presAssocID="{8F149D14-280D-468D-A38D-ECD45D25838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7C34D53-9AC2-4B81-8B19-27B5AC3393DE}" type="pres">
      <dgm:prSet presAssocID="{F091B685-F7F4-48A4-BF3D-665490D5D73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8ACDD3A-4C97-4BAA-A65A-F2BB481DE789}" type="pres">
      <dgm:prSet presAssocID="{F091B685-F7F4-48A4-BF3D-665490D5D739}" presName="spNode" presStyleCnt="0"/>
      <dgm:spPr/>
    </dgm:pt>
    <dgm:pt modelId="{60FF090C-2D32-489F-B34A-1AE65AC11FB8}" type="pres">
      <dgm:prSet presAssocID="{CFC0776F-1281-4F3F-A4C5-36F92FFA9F17}" presName="sibTrans" presStyleLbl="sibTrans1D1" presStyleIdx="0" presStyleCnt="3"/>
      <dgm:spPr/>
      <dgm:t>
        <a:bodyPr/>
        <a:lstStyle/>
        <a:p>
          <a:endParaRPr lang="es-MX"/>
        </a:p>
      </dgm:t>
    </dgm:pt>
    <dgm:pt modelId="{8C9BBB5B-2214-435C-A435-CC09F242FE35}" type="pres">
      <dgm:prSet presAssocID="{43C764E5-111B-4B5E-A7B6-AF5A1FF081E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9EB1EF-7E96-4696-B3A5-87C0A254ED38}" type="pres">
      <dgm:prSet presAssocID="{43C764E5-111B-4B5E-A7B6-AF5A1FF081EB}" presName="spNode" presStyleCnt="0"/>
      <dgm:spPr/>
    </dgm:pt>
    <dgm:pt modelId="{2CC0F54A-9441-43D0-88AA-8380D05D329F}" type="pres">
      <dgm:prSet presAssocID="{014128E0-9BEA-4B2C-A986-BFEE693F21E7}" presName="sibTrans" presStyleLbl="sibTrans1D1" presStyleIdx="1" presStyleCnt="3"/>
      <dgm:spPr/>
      <dgm:t>
        <a:bodyPr/>
        <a:lstStyle/>
        <a:p>
          <a:endParaRPr lang="es-MX"/>
        </a:p>
      </dgm:t>
    </dgm:pt>
    <dgm:pt modelId="{82229427-AECA-48B8-9D1C-C840C06F862F}" type="pres">
      <dgm:prSet presAssocID="{FF6AC029-2B0F-478F-A551-091F13E2843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6F76B7C-7492-4B4C-914E-A2A6E0ADEC19}" type="pres">
      <dgm:prSet presAssocID="{FF6AC029-2B0F-478F-A551-091F13E28433}" presName="spNode" presStyleCnt="0"/>
      <dgm:spPr/>
    </dgm:pt>
    <dgm:pt modelId="{FED22CE7-6851-42F6-91D3-5E7AFAA57856}" type="pres">
      <dgm:prSet presAssocID="{3B2B9438-34D7-494F-9F68-8FD63984A63D}" presName="sibTrans" presStyleLbl="sibTrans1D1" presStyleIdx="2" presStyleCnt="3"/>
      <dgm:spPr/>
      <dgm:t>
        <a:bodyPr/>
        <a:lstStyle/>
        <a:p>
          <a:endParaRPr lang="es-MX"/>
        </a:p>
      </dgm:t>
    </dgm:pt>
  </dgm:ptLst>
  <dgm:cxnLst>
    <dgm:cxn modelId="{FCB08A35-8BFE-4062-A302-CDFDF075D54D}" srcId="{8F149D14-280D-468D-A38D-ECD45D25838B}" destId="{FF6AC029-2B0F-478F-A551-091F13E28433}" srcOrd="2" destOrd="0" parTransId="{B1E177FB-E99C-4315-AB00-701873F9430D}" sibTransId="{3B2B9438-34D7-494F-9F68-8FD63984A63D}"/>
    <dgm:cxn modelId="{79293997-95F5-4F48-8F6F-1E32B8FD483B}" type="presOf" srcId="{43C764E5-111B-4B5E-A7B6-AF5A1FF081EB}" destId="{8C9BBB5B-2214-435C-A435-CC09F242FE35}" srcOrd="0" destOrd="0" presId="urn:microsoft.com/office/officeart/2005/8/layout/cycle5"/>
    <dgm:cxn modelId="{4B055AAB-EB4B-4006-971B-E22E0E442E11}" srcId="{8F149D14-280D-468D-A38D-ECD45D25838B}" destId="{43C764E5-111B-4B5E-A7B6-AF5A1FF081EB}" srcOrd="1" destOrd="0" parTransId="{EAD2816B-1ADD-4FC2-BC82-2D3F5E1F8299}" sibTransId="{014128E0-9BEA-4B2C-A986-BFEE693F21E7}"/>
    <dgm:cxn modelId="{0A8CA68F-99B7-49B1-B095-BE7D5271B4B5}" type="presOf" srcId="{8F149D14-280D-468D-A38D-ECD45D25838B}" destId="{6EC11F87-2BE7-4070-8873-35CB27CAF766}" srcOrd="0" destOrd="0" presId="urn:microsoft.com/office/officeart/2005/8/layout/cycle5"/>
    <dgm:cxn modelId="{08185CDF-99F5-4339-B0F2-03E4C9D0BAE3}" type="presOf" srcId="{014128E0-9BEA-4B2C-A986-BFEE693F21E7}" destId="{2CC0F54A-9441-43D0-88AA-8380D05D329F}" srcOrd="0" destOrd="0" presId="urn:microsoft.com/office/officeart/2005/8/layout/cycle5"/>
    <dgm:cxn modelId="{15A75382-4BC2-483C-B575-D9DA01D35498}" type="presOf" srcId="{CFC0776F-1281-4F3F-A4C5-36F92FFA9F17}" destId="{60FF090C-2D32-489F-B34A-1AE65AC11FB8}" srcOrd="0" destOrd="0" presId="urn:microsoft.com/office/officeart/2005/8/layout/cycle5"/>
    <dgm:cxn modelId="{38DB9698-9C88-4747-8C35-7962CBF8356A}" type="presOf" srcId="{3B2B9438-34D7-494F-9F68-8FD63984A63D}" destId="{FED22CE7-6851-42F6-91D3-5E7AFAA57856}" srcOrd="0" destOrd="0" presId="urn:microsoft.com/office/officeart/2005/8/layout/cycle5"/>
    <dgm:cxn modelId="{56E5E283-B925-4E4C-917B-EBBE4A835678}" type="presOf" srcId="{F091B685-F7F4-48A4-BF3D-665490D5D739}" destId="{A7C34D53-9AC2-4B81-8B19-27B5AC3393DE}" srcOrd="0" destOrd="0" presId="urn:microsoft.com/office/officeart/2005/8/layout/cycle5"/>
    <dgm:cxn modelId="{662D2E7E-8DD1-49ED-A9AF-45D6EE55AC0D}" srcId="{8F149D14-280D-468D-A38D-ECD45D25838B}" destId="{F091B685-F7F4-48A4-BF3D-665490D5D739}" srcOrd="0" destOrd="0" parTransId="{CCFCF187-368E-4A70-969E-F3C55B546F3A}" sibTransId="{CFC0776F-1281-4F3F-A4C5-36F92FFA9F17}"/>
    <dgm:cxn modelId="{526CEF05-7E69-4DF1-A311-6E4D7ED7E43B}" type="presOf" srcId="{FF6AC029-2B0F-478F-A551-091F13E28433}" destId="{82229427-AECA-48B8-9D1C-C840C06F862F}" srcOrd="0" destOrd="0" presId="urn:microsoft.com/office/officeart/2005/8/layout/cycle5"/>
    <dgm:cxn modelId="{89522349-A575-4670-AA04-3459CAEAEA21}" type="presParOf" srcId="{6EC11F87-2BE7-4070-8873-35CB27CAF766}" destId="{A7C34D53-9AC2-4B81-8B19-27B5AC3393DE}" srcOrd="0" destOrd="0" presId="urn:microsoft.com/office/officeart/2005/8/layout/cycle5"/>
    <dgm:cxn modelId="{9F6EAFC4-8F8B-4340-8D48-B2FF50281498}" type="presParOf" srcId="{6EC11F87-2BE7-4070-8873-35CB27CAF766}" destId="{C8ACDD3A-4C97-4BAA-A65A-F2BB481DE789}" srcOrd="1" destOrd="0" presId="urn:microsoft.com/office/officeart/2005/8/layout/cycle5"/>
    <dgm:cxn modelId="{D723E52D-CD7F-4FBB-8469-F7041261894D}" type="presParOf" srcId="{6EC11F87-2BE7-4070-8873-35CB27CAF766}" destId="{60FF090C-2D32-489F-B34A-1AE65AC11FB8}" srcOrd="2" destOrd="0" presId="urn:microsoft.com/office/officeart/2005/8/layout/cycle5"/>
    <dgm:cxn modelId="{EB564950-E003-4477-A72E-8FCA3A38869D}" type="presParOf" srcId="{6EC11F87-2BE7-4070-8873-35CB27CAF766}" destId="{8C9BBB5B-2214-435C-A435-CC09F242FE35}" srcOrd="3" destOrd="0" presId="urn:microsoft.com/office/officeart/2005/8/layout/cycle5"/>
    <dgm:cxn modelId="{7D9DFFC3-0566-4E6C-940D-B64DE90FE443}" type="presParOf" srcId="{6EC11F87-2BE7-4070-8873-35CB27CAF766}" destId="{809EB1EF-7E96-4696-B3A5-87C0A254ED38}" srcOrd="4" destOrd="0" presId="urn:microsoft.com/office/officeart/2005/8/layout/cycle5"/>
    <dgm:cxn modelId="{38413165-0BD9-4635-B409-060675D565E3}" type="presParOf" srcId="{6EC11F87-2BE7-4070-8873-35CB27CAF766}" destId="{2CC0F54A-9441-43D0-88AA-8380D05D329F}" srcOrd="5" destOrd="0" presId="urn:microsoft.com/office/officeart/2005/8/layout/cycle5"/>
    <dgm:cxn modelId="{A837E4B8-4030-42BA-B8AA-E8FBDA65A066}" type="presParOf" srcId="{6EC11F87-2BE7-4070-8873-35CB27CAF766}" destId="{82229427-AECA-48B8-9D1C-C840C06F862F}" srcOrd="6" destOrd="0" presId="urn:microsoft.com/office/officeart/2005/8/layout/cycle5"/>
    <dgm:cxn modelId="{D5A02574-39B0-4EFB-A4E6-2AF62035DF93}" type="presParOf" srcId="{6EC11F87-2BE7-4070-8873-35CB27CAF766}" destId="{F6F76B7C-7492-4B4C-914E-A2A6E0ADEC19}" srcOrd="7" destOrd="0" presId="urn:microsoft.com/office/officeart/2005/8/layout/cycle5"/>
    <dgm:cxn modelId="{EF57E094-17BE-4CA3-B1B9-371D7EDF3B35}" type="presParOf" srcId="{6EC11F87-2BE7-4070-8873-35CB27CAF766}" destId="{FED22CE7-6851-42F6-91D3-5E7AFAA57856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665D1E-B236-4687-ABAA-9C9F84945365}" type="doc">
      <dgm:prSet loTypeId="urn:microsoft.com/office/officeart/2005/8/layout/vList4#1" loCatId="list" qsTypeId="urn:microsoft.com/office/officeart/2005/8/quickstyle/3d3" qsCatId="3D" csTypeId="urn:microsoft.com/office/officeart/2005/8/colors/accent3_3" csCatId="accent3" phldr="1"/>
      <dgm:spPr/>
      <dgm:t>
        <a:bodyPr/>
        <a:lstStyle/>
        <a:p>
          <a:endParaRPr lang="es-MX"/>
        </a:p>
      </dgm:t>
    </dgm:pt>
    <dgm:pt modelId="{A240048D-E2E0-442E-BD7B-EFE734886A80}">
      <dgm:prSet phldrT="[Texto]"/>
      <dgm:spPr/>
      <dgm:t>
        <a:bodyPr/>
        <a:lstStyle/>
        <a:p>
          <a:r>
            <a:rPr lang="es-MX" dirty="0" smtClean="0">
              <a:solidFill>
                <a:schemeClr val="tx1">
                  <a:lumMod val="95000"/>
                  <a:lumOff val="5000"/>
                </a:schemeClr>
              </a:solidFill>
            </a:rPr>
            <a:t>POLITICA RELAJADA</a:t>
          </a:r>
          <a:endParaRPr lang="es-MX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F9BDD69-D46C-4CEC-9028-14A8B0C063BC}" type="parTrans" cxnId="{FA7FC4CE-6729-4E1B-9EA2-079059BF919A}">
      <dgm:prSet/>
      <dgm:spPr/>
      <dgm:t>
        <a:bodyPr/>
        <a:lstStyle/>
        <a:p>
          <a:endParaRPr lang="es-MX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B14E405-5A50-4A22-8BC8-A7EEB6B2EDF4}" type="sibTrans" cxnId="{FA7FC4CE-6729-4E1B-9EA2-079059BF919A}">
      <dgm:prSet/>
      <dgm:spPr/>
      <dgm:t>
        <a:bodyPr/>
        <a:lstStyle/>
        <a:p>
          <a:endParaRPr lang="es-MX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8C56F8C-9F24-4E67-BD95-9BC6400D0B66}">
      <dgm:prSet phldrT="[Texto]"/>
      <dgm:spPr/>
      <dgm:t>
        <a:bodyPr/>
        <a:lstStyle/>
        <a:p>
          <a:r>
            <a:rPr lang="es-MX" dirty="0" smtClean="0">
              <a:solidFill>
                <a:schemeClr val="tx1">
                  <a:lumMod val="95000"/>
                  <a:lumOff val="5000"/>
                </a:schemeClr>
              </a:solidFill>
            </a:rPr>
            <a:t>Grandes cantidades de recursos</a:t>
          </a:r>
          <a:endParaRPr lang="es-MX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4949452-8CED-4826-A807-AE64E0E08F10}" type="parTrans" cxnId="{9A850BD1-7D2C-43FA-A36E-7DDDB1FAEFBD}">
      <dgm:prSet/>
      <dgm:spPr/>
      <dgm:t>
        <a:bodyPr/>
        <a:lstStyle/>
        <a:p>
          <a:endParaRPr lang="es-MX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DEFAEE2-780F-485B-BEA3-D4DCCFE75FEA}" type="sibTrans" cxnId="{9A850BD1-7D2C-43FA-A36E-7DDDB1FAEFBD}">
      <dgm:prSet/>
      <dgm:spPr/>
      <dgm:t>
        <a:bodyPr/>
        <a:lstStyle/>
        <a:p>
          <a:endParaRPr lang="es-MX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851D560-24A2-4721-96EB-A030EBFDC55F}">
      <dgm:prSet phldrT="[Texto]"/>
      <dgm:spPr/>
      <dgm:t>
        <a:bodyPr/>
        <a:lstStyle/>
        <a:p>
          <a:r>
            <a:rPr lang="es-MX" dirty="0" smtClean="0">
              <a:solidFill>
                <a:schemeClr val="tx1">
                  <a:lumMod val="95000"/>
                  <a:lumOff val="5000"/>
                </a:schemeClr>
              </a:solidFill>
            </a:rPr>
            <a:t>Política liberal de crédito a Clientes y adquisición de inventarios</a:t>
          </a:r>
          <a:endParaRPr lang="es-MX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8350913-31BB-4344-877D-B3915F69ED7B}" type="parTrans" cxnId="{6E01861E-6192-4E55-AC3E-88F7AB292FFA}">
      <dgm:prSet/>
      <dgm:spPr/>
      <dgm:t>
        <a:bodyPr/>
        <a:lstStyle/>
        <a:p>
          <a:endParaRPr lang="es-MX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87775BF-5F5E-4C2D-8D98-DD7C19761FB6}" type="sibTrans" cxnId="{6E01861E-6192-4E55-AC3E-88F7AB292FFA}">
      <dgm:prSet/>
      <dgm:spPr/>
      <dgm:t>
        <a:bodyPr/>
        <a:lstStyle/>
        <a:p>
          <a:endParaRPr lang="es-MX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05F7B6C-CCF1-4402-A95F-1AB741479E50}">
      <dgm:prSet phldrT="[Texto]"/>
      <dgm:spPr/>
      <dgm:t>
        <a:bodyPr/>
        <a:lstStyle/>
        <a:p>
          <a:r>
            <a:rPr lang="es-MX" dirty="0" smtClean="0">
              <a:solidFill>
                <a:schemeClr val="tx1">
                  <a:lumMod val="95000"/>
                  <a:lumOff val="5000"/>
                </a:schemeClr>
              </a:solidFill>
            </a:rPr>
            <a:t>POLITICA MODERADA</a:t>
          </a:r>
          <a:endParaRPr lang="es-MX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269D071-2071-4178-84B6-B454C651E898}" type="parTrans" cxnId="{514DA42B-0199-4D87-9090-4D1DD6AB7A25}">
      <dgm:prSet/>
      <dgm:spPr/>
      <dgm:t>
        <a:bodyPr/>
        <a:lstStyle/>
        <a:p>
          <a:endParaRPr lang="es-MX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0342C96-30D6-49D5-A43F-D21F6803D7D3}" type="sibTrans" cxnId="{514DA42B-0199-4D87-9090-4D1DD6AB7A25}">
      <dgm:prSet/>
      <dgm:spPr/>
      <dgm:t>
        <a:bodyPr/>
        <a:lstStyle/>
        <a:p>
          <a:endParaRPr lang="es-MX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E3BF8B1-0269-488A-9CA9-ABD60C4513D1}">
      <dgm:prSet phldrT="[Texto]" phldr="1"/>
      <dgm:spPr/>
      <dgm:t>
        <a:bodyPr/>
        <a:lstStyle/>
        <a:p>
          <a:endParaRPr lang="es-MX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4EA1FCD-6B33-489F-A5A4-4E69B70AD129}" type="parTrans" cxnId="{266BD18A-F0D6-4375-8C7F-949DAFE391A1}">
      <dgm:prSet/>
      <dgm:spPr/>
      <dgm:t>
        <a:bodyPr/>
        <a:lstStyle/>
        <a:p>
          <a:endParaRPr lang="es-MX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A0732E3-CD85-45B8-A418-911223388032}" type="sibTrans" cxnId="{266BD18A-F0D6-4375-8C7F-949DAFE391A1}">
      <dgm:prSet/>
      <dgm:spPr/>
      <dgm:t>
        <a:bodyPr/>
        <a:lstStyle/>
        <a:p>
          <a:endParaRPr lang="es-MX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354E1EE-8F58-4F47-8C16-28C958DD1227}">
      <dgm:prSet phldrT="[Texto]" phldr="1"/>
      <dgm:spPr/>
      <dgm:t>
        <a:bodyPr/>
        <a:lstStyle/>
        <a:p>
          <a:endParaRPr lang="es-MX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C1A0A14-3197-4E1D-88F4-464A1B082D7B}" type="parTrans" cxnId="{025A5F78-BB7D-4B9A-85EE-2D84115E08DE}">
      <dgm:prSet/>
      <dgm:spPr/>
      <dgm:t>
        <a:bodyPr/>
        <a:lstStyle/>
        <a:p>
          <a:endParaRPr lang="es-MX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EAF3D87-B57E-4F5D-BBA5-0C5595F46459}" type="sibTrans" cxnId="{025A5F78-BB7D-4B9A-85EE-2D84115E08DE}">
      <dgm:prSet/>
      <dgm:spPr/>
      <dgm:t>
        <a:bodyPr/>
        <a:lstStyle/>
        <a:p>
          <a:endParaRPr lang="es-MX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7515874-8FA3-4E58-88D8-D8666540B717}">
      <dgm:prSet phldrT="[Texto]"/>
      <dgm:spPr/>
      <dgm:t>
        <a:bodyPr/>
        <a:lstStyle/>
        <a:p>
          <a:r>
            <a:rPr lang="es-MX" dirty="0" smtClean="0">
              <a:solidFill>
                <a:schemeClr val="tx1">
                  <a:lumMod val="95000"/>
                  <a:lumOff val="5000"/>
                </a:schemeClr>
              </a:solidFill>
            </a:rPr>
            <a:t>POLITICA RESTRINGIDA</a:t>
          </a:r>
          <a:endParaRPr lang="es-MX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058969B-CB96-4143-9BF0-AC94CC2E57BF}" type="parTrans" cxnId="{54A21307-D74E-4FA6-B545-10BC6FB65993}">
      <dgm:prSet/>
      <dgm:spPr/>
      <dgm:t>
        <a:bodyPr/>
        <a:lstStyle/>
        <a:p>
          <a:endParaRPr lang="es-MX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0554C64-8228-4F75-8994-FED14A71C3B4}" type="sibTrans" cxnId="{54A21307-D74E-4FA6-B545-10BC6FB65993}">
      <dgm:prSet/>
      <dgm:spPr/>
      <dgm:t>
        <a:bodyPr/>
        <a:lstStyle/>
        <a:p>
          <a:endParaRPr lang="es-MX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DB632EB-0E85-4B0A-8A56-F0CC608942CC}">
      <dgm:prSet phldrT="[Texto]"/>
      <dgm:spPr/>
      <dgm:t>
        <a:bodyPr/>
        <a:lstStyle/>
        <a:p>
          <a:r>
            <a:rPr lang="es-MX" dirty="0" smtClean="0">
              <a:solidFill>
                <a:schemeClr val="tx1">
                  <a:lumMod val="95000"/>
                  <a:lumOff val="5000"/>
                </a:schemeClr>
              </a:solidFill>
            </a:rPr>
            <a:t>Cantidades de recursos limitadas</a:t>
          </a:r>
          <a:endParaRPr lang="es-MX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174A5E4-188A-419F-BAD2-873664BB3E44}" type="parTrans" cxnId="{D9040B7F-61F0-449A-A52D-6984C2C6B410}">
      <dgm:prSet/>
      <dgm:spPr/>
      <dgm:t>
        <a:bodyPr/>
        <a:lstStyle/>
        <a:p>
          <a:endParaRPr lang="es-MX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616C39F-F690-49F6-86DB-463D22264607}" type="sibTrans" cxnId="{D9040B7F-61F0-449A-A52D-6984C2C6B410}">
      <dgm:prSet/>
      <dgm:spPr/>
      <dgm:t>
        <a:bodyPr/>
        <a:lstStyle/>
        <a:p>
          <a:endParaRPr lang="es-MX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96398AD-94E4-4F55-BB2B-BC5E14F63C41}">
      <dgm:prSet phldrT="[Texto]"/>
      <dgm:spPr/>
      <dgm:t>
        <a:bodyPr/>
        <a:lstStyle/>
        <a:p>
          <a:r>
            <a:rPr lang="es-MX" dirty="0" smtClean="0">
              <a:solidFill>
                <a:schemeClr val="tx1">
                  <a:lumMod val="95000"/>
                  <a:lumOff val="5000"/>
                </a:schemeClr>
              </a:solidFill>
            </a:rPr>
            <a:t>Restricción de crédito a Clientes y disminución de stock de inventarios</a:t>
          </a:r>
          <a:endParaRPr lang="es-MX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F62BDDB-1D63-4DFF-9FF7-E0B95634D81A}" type="parTrans" cxnId="{8DCA5AF3-BC69-4FCE-BC49-325CDCA686BF}">
      <dgm:prSet/>
      <dgm:spPr/>
      <dgm:t>
        <a:bodyPr/>
        <a:lstStyle/>
        <a:p>
          <a:endParaRPr lang="es-MX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F23257E-578B-4445-952A-C2D1CA3A950C}" type="sibTrans" cxnId="{8DCA5AF3-BC69-4FCE-BC49-325CDCA686BF}">
      <dgm:prSet/>
      <dgm:spPr/>
      <dgm:t>
        <a:bodyPr/>
        <a:lstStyle/>
        <a:p>
          <a:endParaRPr lang="es-MX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63C5FF5-B7FA-4601-9794-94E4CAAA2BE1}" type="pres">
      <dgm:prSet presAssocID="{D5665D1E-B236-4687-ABAA-9C9F8494536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DD6171C-9C53-44A0-B284-1F0DA4D606E5}" type="pres">
      <dgm:prSet presAssocID="{A240048D-E2E0-442E-BD7B-EFE734886A80}" presName="comp" presStyleCnt="0"/>
      <dgm:spPr/>
    </dgm:pt>
    <dgm:pt modelId="{77D531C9-8B6A-4693-B3F2-0B4A268214AE}" type="pres">
      <dgm:prSet presAssocID="{A240048D-E2E0-442E-BD7B-EFE734886A80}" presName="box" presStyleLbl="node1" presStyleIdx="0" presStyleCnt="3"/>
      <dgm:spPr/>
      <dgm:t>
        <a:bodyPr/>
        <a:lstStyle/>
        <a:p>
          <a:endParaRPr lang="es-MX"/>
        </a:p>
      </dgm:t>
    </dgm:pt>
    <dgm:pt modelId="{627D489D-A4B7-4B7D-87DE-BE86173F9BC8}" type="pres">
      <dgm:prSet presAssocID="{A240048D-E2E0-442E-BD7B-EFE734886A80}" presName="img" presStyleLbl="fgImgPlace1" presStyleIdx="0" presStyleCnt="3"/>
      <dgm:spPr/>
    </dgm:pt>
    <dgm:pt modelId="{8BFB796D-0793-41F8-ACE6-20DBA90FF31B}" type="pres">
      <dgm:prSet presAssocID="{A240048D-E2E0-442E-BD7B-EFE734886A80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912E90C-1039-4A26-B11B-B5E322835E55}" type="pres">
      <dgm:prSet presAssocID="{FB14E405-5A50-4A22-8BC8-A7EEB6B2EDF4}" presName="spacer" presStyleCnt="0"/>
      <dgm:spPr/>
    </dgm:pt>
    <dgm:pt modelId="{6504688E-71A5-4F71-A9DF-3A3FA680AB0C}" type="pres">
      <dgm:prSet presAssocID="{805F7B6C-CCF1-4402-A95F-1AB741479E50}" presName="comp" presStyleCnt="0"/>
      <dgm:spPr/>
    </dgm:pt>
    <dgm:pt modelId="{2B342CA6-E301-4CB1-A30C-43C49C5DD699}" type="pres">
      <dgm:prSet presAssocID="{805F7B6C-CCF1-4402-A95F-1AB741479E50}" presName="box" presStyleLbl="node1" presStyleIdx="1" presStyleCnt="3"/>
      <dgm:spPr/>
      <dgm:t>
        <a:bodyPr/>
        <a:lstStyle/>
        <a:p>
          <a:endParaRPr lang="es-MX"/>
        </a:p>
      </dgm:t>
    </dgm:pt>
    <dgm:pt modelId="{6A07C93F-A4AE-4AE0-B9F2-E3EA832A3525}" type="pres">
      <dgm:prSet presAssocID="{805F7B6C-CCF1-4402-A95F-1AB741479E50}" presName="img" presStyleLbl="fgImgPlace1" presStyleIdx="1" presStyleCnt="3"/>
      <dgm:spPr/>
    </dgm:pt>
    <dgm:pt modelId="{115F6A22-4534-4AEE-85C1-EB46D71510D8}" type="pres">
      <dgm:prSet presAssocID="{805F7B6C-CCF1-4402-A95F-1AB741479E50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A3D4F9F-84F6-42C8-B210-6CE3315C5C24}" type="pres">
      <dgm:prSet presAssocID="{F0342C96-30D6-49D5-A43F-D21F6803D7D3}" presName="spacer" presStyleCnt="0"/>
      <dgm:spPr/>
    </dgm:pt>
    <dgm:pt modelId="{41E3EC3F-4558-44B8-8746-AC3BF09010B7}" type="pres">
      <dgm:prSet presAssocID="{87515874-8FA3-4E58-88D8-D8666540B717}" presName="comp" presStyleCnt="0"/>
      <dgm:spPr/>
    </dgm:pt>
    <dgm:pt modelId="{4EABBF95-984A-49FB-83F1-72365FD20B6E}" type="pres">
      <dgm:prSet presAssocID="{87515874-8FA3-4E58-88D8-D8666540B717}" presName="box" presStyleLbl="node1" presStyleIdx="2" presStyleCnt="3"/>
      <dgm:spPr/>
      <dgm:t>
        <a:bodyPr/>
        <a:lstStyle/>
        <a:p>
          <a:endParaRPr lang="es-MX"/>
        </a:p>
      </dgm:t>
    </dgm:pt>
    <dgm:pt modelId="{8A9B7A9F-FB0E-4CBB-B873-ACD6A303EF78}" type="pres">
      <dgm:prSet presAssocID="{87515874-8FA3-4E58-88D8-D8666540B717}" presName="img" presStyleLbl="fgImgPlace1" presStyleIdx="2" presStyleCnt="3"/>
      <dgm:spPr/>
    </dgm:pt>
    <dgm:pt modelId="{62164D34-643E-4CA0-9BD1-5617A5FD1008}" type="pres">
      <dgm:prSet presAssocID="{87515874-8FA3-4E58-88D8-D8666540B717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C94BC85-6115-4994-9D4C-85BD1C87A205}" type="presOf" srcId="{5354E1EE-8F58-4F47-8C16-28C958DD1227}" destId="{115F6A22-4534-4AEE-85C1-EB46D71510D8}" srcOrd="1" destOrd="2" presId="urn:microsoft.com/office/officeart/2005/8/layout/vList4#1"/>
    <dgm:cxn modelId="{912A8141-FEC4-477A-95BF-469B93A3AE78}" type="presOf" srcId="{A240048D-E2E0-442E-BD7B-EFE734886A80}" destId="{77D531C9-8B6A-4693-B3F2-0B4A268214AE}" srcOrd="0" destOrd="0" presId="urn:microsoft.com/office/officeart/2005/8/layout/vList4#1"/>
    <dgm:cxn modelId="{44626925-A5BF-45E6-8951-608DF9AFC4B8}" type="presOf" srcId="{C851D560-24A2-4721-96EB-A030EBFDC55F}" destId="{77D531C9-8B6A-4693-B3F2-0B4A268214AE}" srcOrd="0" destOrd="2" presId="urn:microsoft.com/office/officeart/2005/8/layout/vList4#1"/>
    <dgm:cxn modelId="{841BE7DE-1B55-4954-94F1-7297BEFEF686}" type="presOf" srcId="{CDB632EB-0E85-4B0A-8A56-F0CC608942CC}" destId="{62164D34-643E-4CA0-9BD1-5617A5FD1008}" srcOrd="1" destOrd="1" presId="urn:microsoft.com/office/officeart/2005/8/layout/vList4#1"/>
    <dgm:cxn modelId="{BC5D4A76-1BF5-403F-9E96-4D862D9BB315}" type="presOf" srcId="{805F7B6C-CCF1-4402-A95F-1AB741479E50}" destId="{2B342CA6-E301-4CB1-A30C-43C49C5DD699}" srcOrd="0" destOrd="0" presId="urn:microsoft.com/office/officeart/2005/8/layout/vList4#1"/>
    <dgm:cxn modelId="{FA7FC4CE-6729-4E1B-9EA2-079059BF919A}" srcId="{D5665D1E-B236-4687-ABAA-9C9F84945365}" destId="{A240048D-E2E0-442E-BD7B-EFE734886A80}" srcOrd="0" destOrd="0" parTransId="{FF9BDD69-D46C-4CEC-9028-14A8B0C063BC}" sibTransId="{FB14E405-5A50-4A22-8BC8-A7EEB6B2EDF4}"/>
    <dgm:cxn modelId="{266BD18A-F0D6-4375-8C7F-949DAFE391A1}" srcId="{805F7B6C-CCF1-4402-A95F-1AB741479E50}" destId="{DE3BF8B1-0269-488A-9CA9-ABD60C4513D1}" srcOrd="0" destOrd="0" parTransId="{F4EA1FCD-6B33-489F-A5A4-4E69B70AD129}" sibTransId="{1A0732E3-CD85-45B8-A418-911223388032}"/>
    <dgm:cxn modelId="{F7542DA1-E4CA-46D1-8D2A-E2C39D43D36D}" type="presOf" srcId="{CDB632EB-0E85-4B0A-8A56-F0CC608942CC}" destId="{4EABBF95-984A-49FB-83F1-72365FD20B6E}" srcOrd="0" destOrd="1" presId="urn:microsoft.com/office/officeart/2005/8/layout/vList4#1"/>
    <dgm:cxn modelId="{420CD531-DDC1-4B50-8DB2-7E01F32585ED}" type="presOf" srcId="{805F7B6C-CCF1-4402-A95F-1AB741479E50}" destId="{115F6A22-4534-4AEE-85C1-EB46D71510D8}" srcOrd="1" destOrd="0" presId="urn:microsoft.com/office/officeart/2005/8/layout/vList4#1"/>
    <dgm:cxn modelId="{D9040B7F-61F0-449A-A52D-6984C2C6B410}" srcId="{87515874-8FA3-4E58-88D8-D8666540B717}" destId="{CDB632EB-0E85-4B0A-8A56-F0CC608942CC}" srcOrd="0" destOrd="0" parTransId="{6174A5E4-188A-419F-BAD2-873664BB3E44}" sibTransId="{E616C39F-F690-49F6-86DB-463D22264607}"/>
    <dgm:cxn modelId="{0D0E5FC6-9318-40AA-8FD1-ACCD1DAB7360}" type="presOf" srcId="{396398AD-94E4-4F55-BB2B-BC5E14F63C41}" destId="{62164D34-643E-4CA0-9BD1-5617A5FD1008}" srcOrd="1" destOrd="2" presId="urn:microsoft.com/office/officeart/2005/8/layout/vList4#1"/>
    <dgm:cxn modelId="{9A850BD1-7D2C-43FA-A36E-7DDDB1FAEFBD}" srcId="{A240048D-E2E0-442E-BD7B-EFE734886A80}" destId="{88C56F8C-9F24-4E67-BD95-9BC6400D0B66}" srcOrd="0" destOrd="0" parTransId="{B4949452-8CED-4826-A807-AE64E0E08F10}" sibTransId="{5DEFAEE2-780F-485B-BEA3-D4DCCFE75FEA}"/>
    <dgm:cxn modelId="{CF5E4B50-C1DE-4D7A-BE3F-D60887069C49}" type="presOf" srcId="{DE3BF8B1-0269-488A-9CA9-ABD60C4513D1}" destId="{2B342CA6-E301-4CB1-A30C-43C49C5DD699}" srcOrd="0" destOrd="1" presId="urn:microsoft.com/office/officeart/2005/8/layout/vList4#1"/>
    <dgm:cxn modelId="{22025ED9-6A2D-4DE6-8EF8-F97EA09FD5A4}" type="presOf" srcId="{87515874-8FA3-4E58-88D8-D8666540B717}" destId="{62164D34-643E-4CA0-9BD1-5617A5FD1008}" srcOrd="1" destOrd="0" presId="urn:microsoft.com/office/officeart/2005/8/layout/vList4#1"/>
    <dgm:cxn modelId="{025A5F78-BB7D-4B9A-85EE-2D84115E08DE}" srcId="{805F7B6C-CCF1-4402-A95F-1AB741479E50}" destId="{5354E1EE-8F58-4F47-8C16-28C958DD1227}" srcOrd="1" destOrd="0" parTransId="{AC1A0A14-3197-4E1D-88F4-464A1B082D7B}" sibTransId="{9EAF3D87-B57E-4F5D-BBA5-0C5595F46459}"/>
    <dgm:cxn modelId="{514DA42B-0199-4D87-9090-4D1DD6AB7A25}" srcId="{D5665D1E-B236-4687-ABAA-9C9F84945365}" destId="{805F7B6C-CCF1-4402-A95F-1AB741479E50}" srcOrd="1" destOrd="0" parTransId="{5269D071-2071-4178-84B6-B454C651E898}" sibTransId="{F0342C96-30D6-49D5-A43F-D21F6803D7D3}"/>
    <dgm:cxn modelId="{F16DEAB9-BCF4-4E9A-A0E2-7ED6B26CF39C}" type="presOf" srcId="{88C56F8C-9F24-4E67-BD95-9BC6400D0B66}" destId="{8BFB796D-0793-41F8-ACE6-20DBA90FF31B}" srcOrd="1" destOrd="1" presId="urn:microsoft.com/office/officeart/2005/8/layout/vList4#1"/>
    <dgm:cxn modelId="{179B2870-4DDC-4F80-A056-51C75A6E9A8D}" type="presOf" srcId="{5354E1EE-8F58-4F47-8C16-28C958DD1227}" destId="{2B342CA6-E301-4CB1-A30C-43C49C5DD699}" srcOrd="0" destOrd="2" presId="urn:microsoft.com/office/officeart/2005/8/layout/vList4#1"/>
    <dgm:cxn modelId="{8DCA5AF3-BC69-4FCE-BC49-325CDCA686BF}" srcId="{87515874-8FA3-4E58-88D8-D8666540B717}" destId="{396398AD-94E4-4F55-BB2B-BC5E14F63C41}" srcOrd="1" destOrd="0" parTransId="{EF62BDDB-1D63-4DFF-9FF7-E0B95634D81A}" sibTransId="{FF23257E-578B-4445-952A-C2D1CA3A950C}"/>
    <dgm:cxn modelId="{8A6DF278-2D71-4067-AB2F-7A91152F02CD}" type="presOf" srcId="{396398AD-94E4-4F55-BB2B-BC5E14F63C41}" destId="{4EABBF95-984A-49FB-83F1-72365FD20B6E}" srcOrd="0" destOrd="2" presId="urn:microsoft.com/office/officeart/2005/8/layout/vList4#1"/>
    <dgm:cxn modelId="{A289B36D-012D-4C8B-BAB2-8FD90DE377D9}" type="presOf" srcId="{DE3BF8B1-0269-488A-9CA9-ABD60C4513D1}" destId="{115F6A22-4534-4AEE-85C1-EB46D71510D8}" srcOrd="1" destOrd="1" presId="urn:microsoft.com/office/officeart/2005/8/layout/vList4#1"/>
    <dgm:cxn modelId="{D0280548-1FF4-4516-886A-B650F87A249A}" type="presOf" srcId="{A240048D-E2E0-442E-BD7B-EFE734886A80}" destId="{8BFB796D-0793-41F8-ACE6-20DBA90FF31B}" srcOrd="1" destOrd="0" presId="urn:microsoft.com/office/officeart/2005/8/layout/vList4#1"/>
    <dgm:cxn modelId="{54A21307-D74E-4FA6-B545-10BC6FB65993}" srcId="{D5665D1E-B236-4687-ABAA-9C9F84945365}" destId="{87515874-8FA3-4E58-88D8-D8666540B717}" srcOrd="2" destOrd="0" parTransId="{B058969B-CB96-4143-9BF0-AC94CC2E57BF}" sibTransId="{D0554C64-8228-4F75-8994-FED14A71C3B4}"/>
    <dgm:cxn modelId="{31D1412A-410B-4A14-BD47-6424A5F215C3}" type="presOf" srcId="{C851D560-24A2-4721-96EB-A030EBFDC55F}" destId="{8BFB796D-0793-41F8-ACE6-20DBA90FF31B}" srcOrd="1" destOrd="2" presId="urn:microsoft.com/office/officeart/2005/8/layout/vList4#1"/>
    <dgm:cxn modelId="{6E01861E-6192-4E55-AC3E-88F7AB292FFA}" srcId="{A240048D-E2E0-442E-BD7B-EFE734886A80}" destId="{C851D560-24A2-4721-96EB-A030EBFDC55F}" srcOrd="1" destOrd="0" parTransId="{08350913-31BB-4344-877D-B3915F69ED7B}" sibTransId="{087775BF-5F5E-4C2D-8D98-DD7C19761FB6}"/>
    <dgm:cxn modelId="{86156332-93B5-49BB-9386-6692B7CF32E0}" type="presOf" srcId="{D5665D1E-B236-4687-ABAA-9C9F84945365}" destId="{063C5FF5-B7FA-4601-9794-94E4CAAA2BE1}" srcOrd="0" destOrd="0" presId="urn:microsoft.com/office/officeart/2005/8/layout/vList4#1"/>
    <dgm:cxn modelId="{2A6A3AC6-9276-4017-BF39-62782BB4C0EC}" type="presOf" srcId="{88C56F8C-9F24-4E67-BD95-9BC6400D0B66}" destId="{77D531C9-8B6A-4693-B3F2-0B4A268214AE}" srcOrd="0" destOrd="1" presId="urn:microsoft.com/office/officeart/2005/8/layout/vList4#1"/>
    <dgm:cxn modelId="{AC8B469A-68AD-41CC-9DB4-2AA255224330}" type="presOf" srcId="{87515874-8FA3-4E58-88D8-D8666540B717}" destId="{4EABBF95-984A-49FB-83F1-72365FD20B6E}" srcOrd="0" destOrd="0" presId="urn:microsoft.com/office/officeart/2005/8/layout/vList4#1"/>
    <dgm:cxn modelId="{CBD49600-4909-4C99-B991-CD57FB5FDC4E}" type="presParOf" srcId="{063C5FF5-B7FA-4601-9794-94E4CAAA2BE1}" destId="{BDD6171C-9C53-44A0-B284-1F0DA4D606E5}" srcOrd="0" destOrd="0" presId="urn:microsoft.com/office/officeart/2005/8/layout/vList4#1"/>
    <dgm:cxn modelId="{0C91BFA4-D898-4EA3-BA57-DC7774577B33}" type="presParOf" srcId="{BDD6171C-9C53-44A0-B284-1F0DA4D606E5}" destId="{77D531C9-8B6A-4693-B3F2-0B4A268214AE}" srcOrd="0" destOrd="0" presId="urn:microsoft.com/office/officeart/2005/8/layout/vList4#1"/>
    <dgm:cxn modelId="{83966143-22CE-43C4-94D3-20747302B40C}" type="presParOf" srcId="{BDD6171C-9C53-44A0-B284-1F0DA4D606E5}" destId="{627D489D-A4B7-4B7D-87DE-BE86173F9BC8}" srcOrd="1" destOrd="0" presId="urn:microsoft.com/office/officeart/2005/8/layout/vList4#1"/>
    <dgm:cxn modelId="{06DE0963-54A7-49D7-BFE8-DD4C06EB5F27}" type="presParOf" srcId="{BDD6171C-9C53-44A0-B284-1F0DA4D606E5}" destId="{8BFB796D-0793-41F8-ACE6-20DBA90FF31B}" srcOrd="2" destOrd="0" presId="urn:microsoft.com/office/officeart/2005/8/layout/vList4#1"/>
    <dgm:cxn modelId="{6078DEAD-B584-4108-B96B-7398C56816D7}" type="presParOf" srcId="{063C5FF5-B7FA-4601-9794-94E4CAAA2BE1}" destId="{F912E90C-1039-4A26-B11B-B5E322835E55}" srcOrd="1" destOrd="0" presId="urn:microsoft.com/office/officeart/2005/8/layout/vList4#1"/>
    <dgm:cxn modelId="{566F71B8-042E-4086-B920-A03A64E20060}" type="presParOf" srcId="{063C5FF5-B7FA-4601-9794-94E4CAAA2BE1}" destId="{6504688E-71A5-4F71-A9DF-3A3FA680AB0C}" srcOrd="2" destOrd="0" presId="urn:microsoft.com/office/officeart/2005/8/layout/vList4#1"/>
    <dgm:cxn modelId="{36FD264E-328F-433A-90BA-1555598A2816}" type="presParOf" srcId="{6504688E-71A5-4F71-A9DF-3A3FA680AB0C}" destId="{2B342CA6-E301-4CB1-A30C-43C49C5DD699}" srcOrd="0" destOrd="0" presId="urn:microsoft.com/office/officeart/2005/8/layout/vList4#1"/>
    <dgm:cxn modelId="{2C26EFC2-4CA0-4838-A466-7E269E2C3298}" type="presParOf" srcId="{6504688E-71A5-4F71-A9DF-3A3FA680AB0C}" destId="{6A07C93F-A4AE-4AE0-B9F2-E3EA832A3525}" srcOrd="1" destOrd="0" presId="urn:microsoft.com/office/officeart/2005/8/layout/vList4#1"/>
    <dgm:cxn modelId="{C2EA3A13-8319-4E04-9B6D-DC97BEC0FA3E}" type="presParOf" srcId="{6504688E-71A5-4F71-A9DF-3A3FA680AB0C}" destId="{115F6A22-4534-4AEE-85C1-EB46D71510D8}" srcOrd="2" destOrd="0" presId="urn:microsoft.com/office/officeart/2005/8/layout/vList4#1"/>
    <dgm:cxn modelId="{21264F3A-4E7C-4FA4-BCD9-B1E3F1650785}" type="presParOf" srcId="{063C5FF5-B7FA-4601-9794-94E4CAAA2BE1}" destId="{FA3D4F9F-84F6-42C8-B210-6CE3315C5C24}" srcOrd="3" destOrd="0" presId="urn:microsoft.com/office/officeart/2005/8/layout/vList4#1"/>
    <dgm:cxn modelId="{143A02FA-B360-4AB6-A903-AE123E38BC31}" type="presParOf" srcId="{063C5FF5-B7FA-4601-9794-94E4CAAA2BE1}" destId="{41E3EC3F-4558-44B8-8746-AC3BF09010B7}" srcOrd="4" destOrd="0" presId="urn:microsoft.com/office/officeart/2005/8/layout/vList4#1"/>
    <dgm:cxn modelId="{F17578EB-B59A-4A9F-8ECF-723D3CB88730}" type="presParOf" srcId="{41E3EC3F-4558-44B8-8746-AC3BF09010B7}" destId="{4EABBF95-984A-49FB-83F1-72365FD20B6E}" srcOrd="0" destOrd="0" presId="urn:microsoft.com/office/officeart/2005/8/layout/vList4#1"/>
    <dgm:cxn modelId="{EA146C69-FFE8-4567-9FC4-27E169876FE4}" type="presParOf" srcId="{41E3EC3F-4558-44B8-8746-AC3BF09010B7}" destId="{8A9B7A9F-FB0E-4CBB-B873-ACD6A303EF78}" srcOrd="1" destOrd="0" presId="urn:microsoft.com/office/officeart/2005/8/layout/vList4#1"/>
    <dgm:cxn modelId="{0CD1F151-CACF-4FCF-98A2-BC9664C7AEA5}" type="presParOf" srcId="{41E3EC3F-4558-44B8-8746-AC3BF09010B7}" destId="{62164D34-643E-4CA0-9BD1-5617A5FD1008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C34D53-9AC2-4B81-8B19-27B5AC3393DE}">
      <dsp:nvSpPr>
        <dsp:cNvPr id="0" name=""/>
        <dsp:cNvSpPr/>
      </dsp:nvSpPr>
      <dsp:spPr>
        <a:xfrm>
          <a:off x="3076054" y="946"/>
          <a:ext cx="2077491" cy="13503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  <a:sp3d extrusionH="28000" prstMaterial="matte"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Efectivo</a:t>
          </a:r>
          <a:endParaRPr lang="es-MX" sz="2900" kern="1200" dirty="0"/>
        </a:p>
      </dsp:txBody>
      <dsp:txXfrm>
        <a:off x="3076054" y="946"/>
        <a:ext cx="2077491" cy="1350369"/>
      </dsp:txXfrm>
    </dsp:sp>
    <dsp:sp modelId="{60FF090C-2D32-489F-B34A-1AE65AC11FB8}">
      <dsp:nvSpPr>
        <dsp:cNvPr id="0" name=""/>
        <dsp:cNvSpPr/>
      </dsp:nvSpPr>
      <dsp:spPr>
        <a:xfrm>
          <a:off x="2315006" y="676131"/>
          <a:ext cx="3599586" cy="3599586"/>
        </a:xfrm>
        <a:custGeom>
          <a:avLst/>
          <a:gdLst/>
          <a:ahLst/>
          <a:cxnLst/>
          <a:rect l="0" t="0" r="0" b="0"/>
          <a:pathLst>
            <a:path>
              <a:moveTo>
                <a:pt x="3116948" y="573270"/>
              </a:moveTo>
              <a:arcTo wR="1799793" hR="1799793" stAng="19022437" swAng="2300476"/>
            </a:path>
          </a:pathLst>
        </a:custGeom>
        <a:noFill/>
        <a:ln w="76200" cap="flat" cmpd="sng" algn="ctr">
          <a:solidFill>
            <a:schemeClr val="accent2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2735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8C9BBB5B-2214-435C-A435-CC09F242FE35}">
      <dsp:nvSpPr>
        <dsp:cNvPr id="0" name=""/>
        <dsp:cNvSpPr/>
      </dsp:nvSpPr>
      <dsp:spPr>
        <a:xfrm>
          <a:off x="4634720" y="2700636"/>
          <a:ext cx="2077491" cy="13503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  <a:sp3d extrusionH="28000" prstMaterial="matte"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Inventarios</a:t>
          </a:r>
          <a:endParaRPr lang="es-MX" sz="2900" kern="1200" dirty="0"/>
        </a:p>
      </dsp:txBody>
      <dsp:txXfrm>
        <a:off x="4634720" y="2700636"/>
        <a:ext cx="2077491" cy="1350369"/>
      </dsp:txXfrm>
    </dsp:sp>
    <dsp:sp modelId="{2CC0F54A-9441-43D0-88AA-8380D05D329F}">
      <dsp:nvSpPr>
        <dsp:cNvPr id="0" name=""/>
        <dsp:cNvSpPr/>
      </dsp:nvSpPr>
      <dsp:spPr>
        <a:xfrm>
          <a:off x="2315006" y="676131"/>
          <a:ext cx="3599586" cy="3599586"/>
        </a:xfrm>
        <a:custGeom>
          <a:avLst/>
          <a:gdLst/>
          <a:ahLst/>
          <a:cxnLst/>
          <a:rect l="0" t="0" r="0" b="0"/>
          <a:pathLst>
            <a:path>
              <a:moveTo>
                <a:pt x="2351432" y="3512962"/>
              </a:moveTo>
              <a:arcTo wR="1799793" hR="1799793" stAng="4329089" swAng="2141823"/>
            </a:path>
          </a:pathLst>
        </a:custGeom>
        <a:noFill/>
        <a:ln w="76200" cap="flat" cmpd="sng" algn="ctr">
          <a:solidFill>
            <a:schemeClr val="accent2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2735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82229427-AECA-48B8-9D1C-C840C06F862F}">
      <dsp:nvSpPr>
        <dsp:cNvPr id="0" name=""/>
        <dsp:cNvSpPr/>
      </dsp:nvSpPr>
      <dsp:spPr>
        <a:xfrm>
          <a:off x="1517387" y="2700636"/>
          <a:ext cx="2077491" cy="13503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  <a:sp3d extrusionH="28000" prstMaterial="matte"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Cuentas por cobrar</a:t>
          </a:r>
          <a:endParaRPr lang="es-MX" sz="2900" kern="1200" dirty="0"/>
        </a:p>
      </dsp:txBody>
      <dsp:txXfrm>
        <a:off x="1517387" y="2700636"/>
        <a:ext cx="2077491" cy="1350369"/>
      </dsp:txXfrm>
    </dsp:sp>
    <dsp:sp modelId="{FED22CE7-6851-42F6-91D3-5E7AFAA57856}">
      <dsp:nvSpPr>
        <dsp:cNvPr id="0" name=""/>
        <dsp:cNvSpPr/>
      </dsp:nvSpPr>
      <dsp:spPr>
        <a:xfrm>
          <a:off x="2315006" y="676131"/>
          <a:ext cx="3599586" cy="3599586"/>
        </a:xfrm>
        <a:custGeom>
          <a:avLst/>
          <a:gdLst/>
          <a:ahLst/>
          <a:cxnLst/>
          <a:rect l="0" t="0" r="0" b="0"/>
          <a:pathLst>
            <a:path>
              <a:moveTo>
                <a:pt x="5843" y="1654884"/>
              </a:moveTo>
              <a:arcTo wR="1799793" hR="1799793" stAng="11077087" swAng="2300476"/>
            </a:path>
          </a:pathLst>
        </a:custGeom>
        <a:noFill/>
        <a:ln w="76200" cap="flat" cmpd="sng" algn="ctr">
          <a:solidFill>
            <a:schemeClr val="accent2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2735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D531C9-8B6A-4693-B3F2-0B4A268214AE}">
      <dsp:nvSpPr>
        <dsp:cNvPr id="0" name=""/>
        <dsp:cNvSpPr/>
      </dsp:nvSpPr>
      <dsp:spPr>
        <a:xfrm>
          <a:off x="0" y="0"/>
          <a:ext cx="8229600" cy="1414363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POLITICA RELAJADA</a:t>
          </a:r>
          <a:endParaRPr lang="es-MX" sz="220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Grandes cantidades de recursos</a:t>
          </a:r>
          <a:endParaRPr lang="es-MX" sz="170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Política liberal de crédito a Clientes y adquisición de inventarios</a:t>
          </a:r>
          <a:endParaRPr lang="es-MX" sz="17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787356" y="0"/>
        <a:ext cx="6442243" cy="1414363"/>
      </dsp:txXfrm>
    </dsp:sp>
    <dsp:sp modelId="{627D489D-A4B7-4B7D-87DE-BE86173F9BC8}">
      <dsp:nvSpPr>
        <dsp:cNvPr id="0" name=""/>
        <dsp:cNvSpPr/>
      </dsp:nvSpPr>
      <dsp:spPr>
        <a:xfrm>
          <a:off x="141436" y="141436"/>
          <a:ext cx="1645920" cy="1131490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B342CA6-E301-4CB1-A30C-43C49C5DD699}">
      <dsp:nvSpPr>
        <dsp:cNvPr id="0" name=""/>
        <dsp:cNvSpPr/>
      </dsp:nvSpPr>
      <dsp:spPr>
        <a:xfrm>
          <a:off x="0" y="1555799"/>
          <a:ext cx="8229600" cy="1414363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109454"/>
            <a:satOff val="-716"/>
            <a:lumOff val="1227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POLITICA MODERADA</a:t>
          </a:r>
          <a:endParaRPr lang="es-MX" sz="220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700" kern="120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700" kern="120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787356" y="1555799"/>
        <a:ext cx="6442243" cy="1414363"/>
      </dsp:txXfrm>
    </dsp:sp>
    <dsp:sp modelId="{6A07C93F-A4AE-4AE0-B9F2-E3EA832A3525}">
      <dsp:nvSpPr>
        <dsp:cNvPr id="0" name=""/>
        <dsp:cNvSpPr/>
      </dsp:nvSpPr>
      <dsp:spPr>
        <a:xfrm>
          <a:off x="141436" y="1697236"/>
          <a:ext cx="1645920" cy="1131490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27077"/>
            <a:satOff val="-1234"/>
            <a:lumOff val="5582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EABBF95-984A-49FB-83F1-72365FD20B6E}">
      <dsp:nvSpPr>
        <dsp:cNvPr id="0" name=""/>
        <dsp:cNvSpPr/>
      </dsp:nvSpPr>
      <dsp:spPr>
        <a:xfrm>
          <a:off x="0" y="3111599"/>
          <a:ext cx="8229600" cy="1414363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218909"/>
            <a:satOff val="-1431"/>
            <a:lumOff val="2455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POLITICA RESTRINGIDA</a:t>
          </a:r>
          <a:endParaRPr lang="es-MX" sz="220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Cantidades de recursos limitadas</a:t>
          </a:r>
          <a:endParaRPr lang="es-MX" sz="170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Restricción de crédito a Clientes y disminución de stock de inventarios</a:t>
          </a:r>
          <a:endParaRPr lang="es-MX" sz="17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787356" y="3111599"/>
        <a:ext cx="6442243" cy="1414363"/>
      </dsp:txXfrm>
    </dsp:sp>
    <dsp:sp modelId="{8A9B7A9F-FB0E-4CBB-B873-ACD6A303EF78}">
      <dsp:nvSpPr>
        <dsp:cNvPr id="0" name=""/>
        <dsp:cNvSpPr/>
      </dsp:nvSpPr>
      <dsp:spPr>
        <a:xfrm>
          <a:off x="141436" y="3253035"/>
          <a:ext cx="1645920" cy="1131490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54155"/>
            <a:satOff val="-2468"/>
            <a:lumOff val="11164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0.05381</cdr:x>
      <cdr:y>0.15583</cdr:y>
    </cdr:from>
    <cdr:to>
      <cdr:x>1</cdr:x>
      <cdr:y>0.15618</cdr:y>
    </cdr:to>
    <cdr:sp macro="" textlink="">
      <cdr:nvSpPr>
        <cdr:cNvPr id="7" name="6 Conector recto"/>
        <cdr:cNvSpPr/>
      </cdr:nvSpPr>
      <cdr:spPr>
        <a:xfrm xmlns:a="http://schemas.openxmlformats.org/drawingml/2006/main">
          <a:off x="442835" y="705260"/>
          <a:ext cx="7786765" cy="1584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s-MX"/>
        </a:p>
      </cdr:txBody>
    </cdr:sp>
  </cdr:relSizeAnchor>
  <cdr:relSizeAnchor xmlns:cdr="http://schemas.openxmlformats.org/drawingml/2006/chartDrawing">
    <cdr:from>
      <cdr:x>0.05381</cdr:x>
      <cdr:y>0.09219</cdr:y>
    </cdr:from>
    <cdr:to>
      <cdr:x>1</cdr:x>
      <cdr:y>0.09254</cdr:y>
    </cdr:to>
    <cdr:sp macro="" textlink="">
      <cdr:nvSpPr>
        <cdr:cNvPr id="8" name="1 Conector recto"/>
        <cdr:cNvSpPr/>
      </cdr:nvSpPr>
      <cdr:spPr>
        <a:xfrm xmlns:a="http://schemas.openxmlformats.org/drawingml/2006/main">
          <a:off x="442835" y="417228"/>
          <a:ext cx="7786765" cy="158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79646"/>
          </a:solidFill>
          <a:prstDash val="solid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s-MX"/>
        </a:p>
      </cdr:txBody>
    </cdr:sp>
  </cdr:relSizeAnchor>
  <cdr:relSizeAnchor xmlns:cdr="http://schemas.openxmlformats.org/drawingml/2006/chartDrawing">
    <cdr:from>
      <cdr:x>0.05381</cdr:x>
      <cdr:y>0.74449</cdr:y>
    </cdr:from>
    <cdr:to>
      <cdr:x>1</cdr:x>
      <cdr:y>0.74484</cdr:y>
    </cdr:to>
    <cdr:sp macro="" textlink="">
      <cdr:nvSpPr>
        <cdr:cNvPr id="9" name="1 Conector recto"/>
        <cdr:cNvSpPr/>
      </cdr:nvSpPr>
      <cdr:spPr>
        <a:xfrm xmlns:a="http://schemas.openxmlformats.org/drawingml/2006/main">
          <a:off x="442835" y="3369556"/>
          <a:ext cx="7786765" cy="158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79646"/>
          </a:solidFill>
          <a:prstDash val="solid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s-MX"/>
        </a:p>
      </cdr:txBody>
    </cdr:sp>
  </cdr:relSizeAnchor>
  <cdr:relSizeAnchor xmlns:cdr="http://schemas.openxmlformats.org/drawingml/2006/chartDrawing">
    <cdr:from>
      <cdr:x>0.95487</cdr:x>
      <cdr:y>0.15583</cdr:y>
    </cdr:from>
    <cdr:to>
      <cdr:x>0.99827</cdr:x>
      <cdr:y>0.74449</cdr:y>
    </cdr:to>
    <cdr:sp macro="" textlink="">
      <cdr:nvSpPr>
        <cdr:cNvPr id="10" name="9 Rectángulo"/>
        <cdr:cNvSpPr/>
      </cdr:nvSpPr>
      <cdr:spPr>
        <a:xfrm xmlns:a="http://schemas.openxmlformats.org/drawingml/2006/main">
          <a:off x="7858198" y="705260"/>
          <a:ext cx="357165" cy="2664295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wordArtVert"/>
        <a:lstStyle xmlns:a="http://schemas.openxmlformats.org/drawingml/2006/main"/>
        <a:p xmlns:a="http://schemas.openxmlformats.org/drawingml/2006/main">
          <a:r>
            <a:rPr lang="es-MX" dirty="0" smtClean="0"/>
            <a:t>LARGO PLAZO</a:t>
          </a:r>
          <a:endParaRPr lang="es-MX" dirty="0"/>
        </a:p>
      </cdr:txBody>
    </cdr:sp>
  </cdr:relSizeAnchor>
  <cdr:relSizeAnchor xmlns:cdr="http://schemas.openxmlformats.org/drawingml/2006/chartDrawing">
    <cdr:from>
      <cdr:x>0.9566</cdr:x>
      <cdr:y>0.07628</cdr:y>
    </cdr:from>
    <cdr:to>
      <cdr:x>1</cdr:x>
      <cdr:y>0.1552</cdr:y>
    </cdr:to>
    <cdr:sp macro="" textlink="">
      <cdr:nvSpPr>
        <cdr:cNvPr id="11" name="10 Rectángulo"/>
        <cdr:cNvSpPr/>
      </cdr:nvSpPr>
      <cdr:spPr>
        <a:xfrm xmlns:a="http://schemas.openxmlformats.org/drawingml/2006/main">
          <a:off x="7872435" y="345220"/>
          <a:ext cx="357165" cy="357189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s-MX" dirty="0" smtClean="0"/>
            <a:t>CP</a:t>
          </a:r>
          <a:endParaRPr lang="es-MX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0.05208</cdr:x>
      <cdr:y>0.22098</cdr:y>
    </cdr:from>
    <cdr:to>
      <cdr:x>0.99827</cdr:x>
      <cdr:y>0.22133</cdr:y>
    </cdr:to>
    <cdr:sp macro="" textlink="">
      <cdr:nvSpPr>
        <cdr:cNvPr id="7" name="6 Conector recto"/>
        <cdr:cNvSpPr/>
      </cdr:nvSpPr>
      <cdr:spPr>
        <a:xfrm xmlns:a="http://schemas.openxmlformats.org/drawingml/2006/main">
          <a:off x="428628" y="1000132"/>
          <a:ext cx="7786765" cy="1584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s-MX"/>
        </a:p>
      </cdr:txBody>
    </cdr:sp>
  </cdr:relSizeAnchor>
  <cdr:relSizeAnchor xmlns:cdr="http://schemas.openxmlformats.org/drawingml/2006/chartDrawing">
    <cdr:from>
      <cdr:x>0.05381</cdr:x>
      <cdr:y>0.10417</cdr:y>
    </cdr:from>
    <cdr:to>
      <cdr:x>1</cdr:x>
      <cdr:y>0.10452</cdr:y>
    </cdr:to>
    <cdr:sp macro="" textlink="">
      <cdr:nvSpPr>
        <cdr:cNvPr id="8" name="1 Conector recto"/>
        <cdr:cNvSpPr/>
      </cdr:nvSpPr>
      <cdr:spPr>
        <a:xfrm xmlns:a="http://schemas.openxmlformats.org/drawingml/2006/main">
          <a:off x="542900" y="471478"/>
          <a:ext cx="7786742" cy="15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79646"/>
          </a:solidFill>
          <a:prstDash val="solid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s-MX"/>
        </a:p>
      </cdr:txBody>
    </cdr:sp>
  </cdr:relSizeAnchor>
  <cdr:relSizeAnchor xmlns:cdr="http://schemas.openxmlformats.org/drawingml/2006/chartDrawing">
    <cdr:from>
      <cdr:x>0.05381</cdr:x>
      <cdr:y>0.72607</cdr:y>
    </cdr:from>
    <cdr:to>
      <cdr:x>1</cdr:x>
      <cdr:y>0.72642</cdr:y>
    </cdr:to>
    <cdr:sp macro="" textlink="">
      <cdr:nvSpPr>
        <cdr:cNvPr id="9" name="1 Conector recto"/>
        <cdr:cNvSpPr/>
      </cdr:nvSpPr>
      <cdr:spPr>
        <a:xfrm xmlns:a="http://schemas.openxmlformats.org/drawingml/2006/main">
          <a:off x="1071570" y="3286148"/>
          <a:ext cx="7786742" cy="15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79646"/>
          </a:solidFill>
          <a:prstDash val="solid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s-MX"/>
        </a:p>
      </cdr:txBody>
    </cdr:sp>
  </cdr:relSizeAnchor>
  <cdr:relSizeAnchor xmlns:cdr="http://schemas.openxmlformats.org/drawingml/2006/chartDrawing">
    <cdr:from>
      <cdr:x>0.95487</cdr:x>
      <cdr:y>0.22098</cdr:y>
    </cdr:from>
    <cdr:to>
      <cdr:x>0.99827</cdr:x>
      <cdr:y>0.72607</cdr:y>
    </cdr:to>
    <cdr:sp macro="" textlink="">
      <cdr:nvSpPr>
        <cdr:cNvPr id="10" name="9 Rectángulo"/>
        <cdr:cNvSpPr/>
      </cdr:nvSpPr>
      <cdr:spPr>
        <a:xfrm xmlns:a="http://schemas.openxmlformats.org/drawingml/2006/main">
          <a:off x="7858198" y="1000132"/>
          <a:ext cx="357165" cy="228603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wordArtVert"/>
        <a:lstStyle xmlns:a="http://schemas.openxmlformats.org/drawingml/2006/main"/>
        <a:p xmlns:a="http://schemas.openxmlformats.org/drawingml/2006/main">
          <a:r>
            <a:rPr lang="es-MX" dirty="0" smtClean="0"/>
            <a:t>LARGO PLAZO</a:t>
          </a:r>
          <a:endParaRPr lang="es-MX" dirty="0"/>
        </a:p>
      </cdr:txBody>
    </cdr:sp>
  </cdr:relSizeAnchor>
  <cdr:relSizeAnchor xmlns:cdr="http://schemas.openxmlformats.org/drawingml/2006/chartDrawing">
    <cdr:from>
      <cdr:x>0.95487</cdr:x>
      <cdr:y>0.11049</cdr:y>
    </cdr:from>
    <cdr:to>
      <cdr:x>0.99827</cdr:x>
      <cdr:y>0.22098</cdr:y>
    </cdr:to>
    <cdr:sp macro="" textlink="">
      <cdr:nvSpPr>
        <cdr:cNvPr id="11" name="10 Rectángulo"/>
        <cdr:cNvSpPr/>
      </cdr:nvSpPr>
      <cdr:spPr>
        <a:xfrm xmlns:a="http://schemas.openxmlformats.org/drawingml/2006/main">
          <a:off x="7858198" y="500074"/>
          <a:ext cx="357165" cy="50005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s-MX" dirty="0" smtClean="0"/>
            <a:t>CP</a:t>
          </a:r>
          <a:endParaRPr lang="es-MX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0.05208</cdr:x>
      <cdr:y>0.2999</cdr:y>
    </cdr:from>
    <cdr:to>
      <cdr:x>0.99827</cdr:x>
      <cdr:y>0.30025</cdr:y>
    </cdr:to>
    <cdr:sp macro="" textlink="">
      <cdr:nvSpPr>
        <cdr:cNvPr id="7" name="6 Conector recto"/>
        <cdr:cNvSpPr/>
      </cdr:nvSpPr>
      <cdr:spPr>
        <a:xfrm xmlns:a="http://schemas.openxmlformats.org/drawingml/2006/main">
          <a:off x="428628" y="1357322"/>
          <a:ext cx="7786765" cy="1584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s-MX"/>
        </a:p>
      </cdr:txBody>
    </cdr:sp>
  </cdr:relSizeAnchor>
  <cdr:relSizeAnchor xmlns:cdr="http://schemas.openxmlformats.org/drawingml/2006/chartDrawing">
    <cdr:from>
      <cdr:x>0.05381</cdr:x>
      <cdr:y>0.10417</cdr:y>
    </cdr:from>
    <cdr:to>
      <cdr:x>1</cdr:x>
      <cdr:y>0.10452</cdr:y>
    </cdr:to>
    <cdr:sp macro="" textlink="">
      <cdr:nvSpPr>
        <cdr:cNvPr id="8" name="1 Conector recto"/>
        <cdr:cNvSpPr/>
      </cdr:nvSpPr>
      <cdr:spPr>
        <a:xfrm xmlns:a="http://schemas.openxmlformats.org/drawingml/2006/main">
          <a:off x="542900" y="471478"/>
          <a:ext cx="7786742" cy="15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79646"/>
          </a:solidFill>
          <a:prstDash val="solid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s-MX"/>
        </a:p>
      </cdr:txBody>
    </cdr:sp>
  </cdr:relSizeAnchor>
  <cdr:relSizeAnchor xmlns:cdr="http://schemas.openxmlformats.org/drawingml/2006/chartDrawing">
    <cdr:from>
      <cdr:x>0.05381</cdr:x>
      <cdr:y>0.72607</cdr:y>
    </cdr:from>
    <cdr:to>
      <cdr:x>1</cdr:x>
      <cdr:y>0.72642</cdr:y>
    </cdr:to>
    <cdr:sp macro="" textlink="">
      <cdr:nvSpPr>
        <cdr:cNvPr id="9" name="1 Conector recto"/>
        <cdr:cNvSpPr/>
      </cdr:nvSpPr>
      <cdr:spPr>
        <a:xfrm xmlns:a="http://schemas.openxmlformats.org/drawingml/2006/main">
          <a:off x="1071570" y="3286148"/>
          <a:ext cx="7786742" cy="15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79646"/>
          </a:solidFill>
          <a:prstDash val="solid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s-MX"/>
        </a:p>
      </cdr:txBody>
    </cdr:sp>
  </cdr:relSizeAnchor>
  <cdr:relSizeAnchor xmlns:cdr="http://schemas.openxmlformats.org/drawingml/2006/chartDrawing">
    <cdr:from>
      <cdr:x>0.95487</cdr:x>
      <cdr:y>0.2999</cdr:y>
    </cdr:from>
    <cdr:to>
      <cdr:x>0.99827</cdr:x>
      <cdr:y>0.72607</cdr:y>
    </cdr:to>
    <cdr:sp macro="" textlink="">
      <cdr:nvSpPr>
        <cdr:cNvPr id="10" name="9 Rectángulo"/>
        <cdr:cNvSpPr/>
      </cdr:nvSpPr>
      <cdr:spPr>
        <a:xfrm xmlns:a="http://schemas.openxmlformats.org/drawingml/2006/main">
          <a:off x="7858198" y="1357322"/>
          <a:ext cx="357165" cy="192884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wordArtVert" anchor="ctr"/>
        <a:lstStyle xmlns:a="http://schemas.openxmlformats.org/drawingml/2006/main"/>
        <a:p xmlns:a="http://schemas.openxmlformats.org/drawingml/2006/main">
          <a:pPr algn="ctr"/>
          <a:r>
            <a:rPr lang="es-MX" dirty="0" smtClean="0"/>
            <a:t>LARGO PLAZO</a:t>
          </a:r>
          <a:endParaRPr lang="es-MX" dirty="0"/>
        </a:p>
      </cdr:txBody>
    </cdr:sp>
  </cdr:relSizeAnchor>
  <cdr:relSizeAnchor xmlns:cdr="http://schemas.openxmlformats.org/drawingml/2006/chartDrawing">
    <cdr:from>
      <cdr:x>0.95487</cdr:x>
      <cdr:y>0.11049</cdr:y>
    </cdr:from>
    <cdr:to>
      <cdr:x>0.99827</cdr:x>
      <cdr:y>0.2999</cdr:y>
    </cdr:to>
    <cdr:sp macro="" textlink="">
      <cdr:nvSpPr>
        <cdr:cNvPr id="11" name="10 Rectángulo"/>
        <cdr:cNvSpPr/>
      </cdr:nvSpPr>
      <cdr:spPr>
        <a:xfrm xmlns:a="http://schemas.openxmlformats.org/drawingml/2006/main">
          <a:off x="7858198" y="500074"/>
          <a:ext cx="357165" cy="85724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s-MX" dirty="0" smtClean="0"/>
            <a:t>CP</a:t>
          </a:r>
          <a:endParaRPr lang="es-MX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FCEF-54BE-46CE-9DD4-5E46D58EA408}" type="datetimeFigureOut">
              <a:rPr lang="es-MX" smtClean="0"/>
              <a:pPr/>
              <a:t>30/10/2012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07EE-E4E9-4E20-8F08-4FF84CDEB89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FCEF-54BE-46CE-9DD4-5E46D58EA408}" type="datetimeFigureOut">
              <a:rPr lang="es-MX" smtClean="0"/>
              <a:pPr/>
              <a:t>30/10/2012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07EE-E4E9-4E20-8F08-4FF84CDEB89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FCEF-54BE-46CE-9DD4-5E46D58EA408}" type="datetimeFigureOut">
              <a:rPr lang="es-MX" smtClean="0"/>
              <a:pPr/>
              <a:t>30/10/2012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07EE-E4E9-4E20-8F08-4FF84CDEB89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FCEF-54BE-46CE-9DD4-5E46D58EA408}" type="datetimeFigureOut">
              <a:rPr lang="es-MX" smtClean="0"/>
              <a:pPr/>
              <a:t>30/10/2012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07EE-E4E9-4E20-8F08-4FF84CDEB89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FCEF-54BE-46CE-9DD4-5E46D58EA408}" type="datetimeFigureOut">
              <a:rPr lang="es-MX" smtClean="0"/>
              <a:pPr/>
              <a:t>30/10/2012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07EE-E4E9-4E20-8F08-4FF84CDEB89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FCEF-54BE-46CE-9DD4-5E46D58EA408}" type="datetimeFigureOut">
              <a:rPr lang="es-MX" smtClean="0"/>
              <a:pPr/>
              <a:t>30/10/2012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07EE-E4E9-4E20-8F08-4FF84CDEB89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FCEF-54BE-46CE-9DD4-5E46D58EA408}" type="datetimeFigureOut">
              <a:rPr lang="es-MX" smtClean="0"/>
              <a:pPr/>
              <a:t>30/10/2012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07EE-E4E9-4E20-8F08-4FF84CDEB89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FCEF-54BE-46CE-9DD4-5E46D58EA408}" type="datetimeFigureOut">
              <a:rPr lang="es-MX" smtClean="0"/>
              <a:pPr/>
              <a:t>30/10/2012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07EE-E4E9-4E20-8F08-4FF84CDEB89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FCEF-54BE-46CE-9DD4-5E46D58EA408}" type="datetimeFigureOut">
              <a:rPr lang="es-MX" smtClean="0"/>
              <a:pPr/>
              <a:t>30/10/2012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07EE-E4E9-4E20-8F08-4FF84CDEB89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FCEF-54BE-46CE-9DD4-5E46D58EA408}" type="datetimeFigureOut">
              <a:rPr lang="es-MX" smtClean="0"/>
              <a:pPr/>
              <a:t>30/10/2012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07EE-E4E9-4E20-8F08-4FF84CDEB89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FCEF-54BE-46CE-9DD4-5E46D58EA408}" type="datetimeFigureOut">
              <a:rPr lang="es-MX" smtClean="0"/>
              <a:pPr/>
              <a:t>30/10/2012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07EE-E4E9-4E20-8F08-4FF84CDEB89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CFCEF-54BE-46CE-9DD4-5E46D58EA408}" type="datetimeFigureOut">
              <a:rPr lang="es-MX" smtClean="0"/>
              <a:pPr/>
              <a:t>30/10/2012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07EE-E4E9-4E20-8F08-4FF84CDEB89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Office_Excel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Office_Excel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Office_Excel6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Administración Financiera del Capital de Trabajo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CP. Fidel R. Alcocer Martínez MAD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Administración del Efectivo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Estado de Cambios en la situación Financiera (Flujo de Efectivo)</a:t>
            </a:r>
          </a:p>
          <a:p>
            <a:r>
              <a:rPr lang="es-MX" dirty="0" smtClean="0"/>
              <a:t>Presupuesto de Efectivo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Estado de Cambios en la Situación Financiera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MX" dirty="0" smtClean="0"/>
              <a:t>DE OPERACIÓN</a:t>
            </a:r>
          </a:p>
          <a:p>
            <a:pPr lvl="1">
              <a:buNone/>
            </a:pPr>
            <a:r>
              <a:rPr lang="es-MX" dirty="0" smtClean="0"/>
              <a:t>	+Utilidad Neta</a:t>
            </a:r>
          </a:p>
          <a:p>
            <a:pPr lvl="1">
              <a:buNone/>
            </a:pPr>
            <a:r>
              <a:rPr lang="es-MX" dirty="0" smtClean="0"/>
              <a:t>	+Mas Partidas que no representan movimiento de efectivo</a:t>
            </a:r>
          </a:p>
          <a:p>
            <a:pPr lvl="1">
              <a:buNone/>
            </a:pPr>
            <a:r>
              <a:rPr lang="es-MX" dirty="0" smtClean="0"/>
              <a:t>=Flujo bruto de operación</a:t>
            </a:r>
          </a:p>
          <a:p>
            <a:pPr lvl="1">
              <a:buNone/>
            </a:pPr>
            <a:r>
              <a:rPr lang="es-MX" dirty="0" smtClean="0"/>
              <a:t>	+Aumentos de efectivo derivados de operación (disminuciones de activos, aumentos de PC )</a:t>
            </a:r>
          </a:p>
          <a:p>
            <a:pPr lvl="1">
              <a:buNone/>
            </a:pPr>
            <a:r>
              <a:rPr lang="es-MX" dirty="0" smtClean="0"/>
              <a:t>	-Disminución de efectivo derivado de operación</a:t>
            </a:r>
          </a:p>
          <a:p>
            <a:pPr lvl="1">
              <a:buNone/>
            </a:pPr>
            <a:r>
              <a:rPr lang="es-MX" dirty="0" smtClean="0"/>
              <a:t>= Flujo de operación</a:t>
            </a:r>
          </a:p>
          <a:p>
            <a:r>
              <a:rPr lang="es-MX" dirty="0" smtClean="0"/>
              <a:t>DE FINANCIAMIENTO</a:t>
            </a:r>
          </a:p>
          <a:p>
            <a:pPr lvl="1">
              <a:buNone/>
            </a:pPr>
            <a:r>
              <a:rPr lang="es-MX" dirty="0" smtClean="0"/>
              <a:t>	+Aumentos de efectivo derivados de Financiamiento (Aumento de Pasivos de L.P y Capital)</a:t>
            </a:r>
          </a:p>
          <a:p>
            <a:pPr lvl="1">
              <a:buNone/>
            </a:pPr>
            <a:r>
              <a:rPr lang="es-MX" dirty="0" smtClean="0"/>
              <a:t>	-Disminución de efectivo por Financiamientos (Pagos de Financiamientos, Dividendos y recompra de acciones)</a:t>
            </a:r>
          </a:p>
          <a:p>
            <a:pPr lvl="1">
              <a:buNone/>
            </a:pPr>
            <a:r>
              <a:rPr lang="es-MX" dirty="0" smtClean="0"/>
              <a:t>=Flujo de Financiamiento</a:t>
            </a:r>
          </a:p>
          <a:p>
            <a:r>
              <a:rPr lang="es-MX" dirty="0" smtClean="0"/>
              <a:t>DE INVERSION</a:t>
            </a:r>
          </a:p>
          <a:p>
            <a:pPr lvl="1">
              <a:buNone/>
            </a:pPr>
            <a:r>
              <a:rPr lang="es-MX" dirty="0" smtClean="0"/>
              <a:t>	+Aumentos de efectivo derivados de Inversión (disminuciones de Activos Fijos)</a:t>
            </a:r>
          </a:p>
          <a:p>
            <a:pPr lvl="1">
              <a:buNone/>
            </a:pPr>
            <a:r>
              <a:rPr lang="es-MX" dirty="0" smtClean="0"/>
              <a:t>	-Disminución de efectivo por inversiones (aumento de Activos Fijos)</a:t>
            </a:r>
          </a:p>
          <a:p>
            <a:pPr lvl="1">
              <a:buNone/>
            </a:pPr>
            <a:r>
              <a:rPr lang="es-MX" dirty="0" smtClean="0"/>
              <a:t>=Flujo de Inversión</a:t>
            </a:r>
          </a:p>
          <a:p>
            <a:r>
              <a:rPr lang="es-MX" dirty="0" smtClean="0"/>
              <a:t>FLUJO GENERADO EN EL PERIDO</a:t>
            </a:r>
          </a:p>
          <a:p>
            <a:r>
              <a:rPr lang="es-MX" dirty="0" smtClean="0"/>
              <a:t>+ SALDO INICIAL</a:t>
            </a:r>
          </a:p>
          <a:p>
            <a:r>
              <a:rPr lang="es-MX" dirty="0" smtClean="0"/>
              <a:t>= SALDO FINAL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Presupuesto de Efectivo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 noChangeAspect="1"/>
          </p:cNvGraphicFramePr>
          <p:nvPr>
            <p:ph idx="1"/>
          </p:nvPr>
        </p:nvGraphicFramePr>
        <p:xfrm>
          <a:off x="798513" y="1487488"/>
          <a:ext cx="7854950" cy="4797425"/>
        </p:xfrm>
        <a:graphic>
          <a:graphicData uri="http://schemas.openxmlformats.org/presentationml/2006/ole">
            <p:oleObj spid="_x0000_s1027" name="Hoja de cálculo" r:id="rId3" imgW="5425350" imgH="3299406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Técnicas de Administración de Efectivo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Sincronización de flujos de efectivo</a:t>
            </a:r>
          </a:p>
          <a:p>
            <a:r>
              <a:rPr lang="es-MX" dirty="0" smtClean="0"/>
              <a:t>Compensación de Cheques</a:t>
            </a:r>
          </a:p>
          <a:p>
            <a:r>
              <a:rPr lang="es-MX" dirty="0" smtClean="0"/>
              <a:t>Flotación</a:t>
            </a:r>
          </a:p>
          <a:p>
            <a:r>
              <a:rPr lang="es-MX" dirty="0" smtClean="0"/>
              <a:t>Banca de Concentración</a:t>
            </a:r>
          </a:p>
          <a:p>
            <a:pPr lvl="1"/>
            <a:r>
              <a:rPr lang="es-MX" dirty="0" smtClean="0"/>
              <a:t>Domiciliación de cobros</a:t>
            </a:r>
          </a:p>
          <a:p>
            <a:r>
              <a:rPr lang="es-MX" dirty="0" smtClean="0"/>
              <a:t>Cuentas con Saldo Cero</a:t>
            </a:r>
          </a:p>
          <a:p>
            <a:r>
              <a:rPr lang="es-MX" dirty="0" smtClean="0"/>
              <a:t>Cuentas de Desembolsos Controlados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ADMINISTRACION FINANCIERA DE CUENTAS POR COBRAR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Administración del Crédito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 smtClean="0"/>
              <a:t>Políticas de </a:t>
            </a:r>
            <a:r>
              <a:rPr lang="es-MX" dirty="0" smtClean="0"/>
              <a:t>Crédito</a:t>
            </a:r>
          </a:p>
          <a:p>
            <a:pPr lvl="1"/>
            <a:r>
              <a:rPr lang="es-MX" dirty="0" smtClean="0"/>
              <a:t>Estrategias generales de aplicación y otorgamiento de </a:t>
            </a:r>
            <a:r>
              <a:rPr lang="es-MX" dirty="0" err="1" smtClean="0"/>
              <a:t>credito</a:t>
            </a:r>
            <a:endParaRPr lang="es-MX" dirty="0" smtClean="0"/>
          </a:p>
          <a:p>
            <a:r>
              <a:rPr lang="es-MX" dirty="0" smtClean="0"/>
              <a:t>Normas de </a:t>
            </a:r>
            <a:r>
              <a:rPr lang="es-MX" dirty="0" smtClean="0"/>
              <a:t>Crédito</a:t>
            </a:r>
          </a:p>
          <a:p>
            <a:pPr lvl="1"/>
            <a:r>
              <a:rPr lang="es-MX" dirty="0" smtClean="0"/>
              <a:t>Requisitos para ser sujeto de </a:t>
            </a:r>
            <a:r>
              <a:rPr lang="es-MX" dirty="0" err="1" smtClean="0"/>
              <a:t>credito</a:t>
            </a:r>
            <a:r>
              <a:rPr lang="es-MX" dirty="0" smtClean="0"/>
              <a:t> y montos </a:t>
            </a:r>
            <a:r>
              <a:rPr lang="es-MX" dirty="0" err="1" smtClean="0"/>
              <a:t>maximos</a:t>
            </a:r>
            <a:endParaRPr lang="es-MX" dirty="0" smtClean="0"/>
          </a:p>
          <a:p>
            <a:r>
              <a:rPr lang="es-MX" dirty="0" smtClean="0"/>
              <a:t>Términos de </a:t>
            </a:r>
            <a:r>
              <a:rPr lang="es-MX" dirty="0" smtClean="0"/>
              <a:t>Crédito</a:t>
            </a:r>
          </a:p>
          <a:p>
            <a:pPr lvl="1"/>
            <a:r>
              <a:rPr lang="es-MX" dirty="0" err="1" smtClean="0"/>
              <a:t>Caracteristicas</a:t>
            </a:r>
            <a:r>
              <a:rPr lang="es-MX" dirty="0" smtClean="0"/>
              <a:t> particulares de las condiciones de </a:t>
            </a:r>
            <a:r>
              <a:rPr lang="es-MX" dirty="0" err="1" smtClean="0"/>
              <a:t>credito</a:t>
            </a:r>
            <a:r>
              <a:rPr lang="es-MX" dirty="0" smtClean="0"/>
              <a:t> que </a:t>
            </a:r>
            <a:r>
              <a:rPr lang="es-MX" dirty="0" err="1" smtClean="0"/>
              <a:t>regiran</a:t>
            </a:r>
            <a:r>
              <a:rPr lang="es-MX" dirty="0" smtClean="0"/>
              <a:t> los contratos, plazos, </a:t>
            </a:r>
            <a:r>
              <a:rPr lang="es-MX" dirty="0" err="1" smtClean="0"/>
              <a:t>garantias</a:t>
            </a:r>
            <a:r>
              <a:rPr lang="es-MX" dirty="0" smtClean="0"/>
              <a:t>, montos de pago</a:t>
            </a:r>
            <a:endParaRPr lang="es-MX" dirty="0" smtClean="0"/>
          </a:p>
          <a:p>
            <a:r>
              <a:rPr lang="es-MX" dirty="0" smtClean="0"/>
              <a:t>Periodo de </a:t>
            </a:r>
            <a:r>
              <a:rPr lang="es-MX" dirty="0" smtClean="0"/>
              <a:t>crédito</a:t>
            </a:r>
          </a:p>
          <a:p>
            <a:pPr lvl="1"/>
            <a:r>
              <a:rPr lang="es-MX" dirty="0" smtClean="0"/>
              <a:t>Vigencia de la disponibilidad de </a:t>
            </a:r>
            <a:r>
              <a:rPr lang="es-MX" dirty="0" err="1" smtClean="0"/>
              <a:t>credito</a:t>
            </a:r>
            <a:r>
              <a:rPr lang="es-MX" dirty="0" smtClean="0"/>
              <a:t> para los clientes</a:t>
            </a:r>
            <a:endParaRPr lang="es-MX" dirty="0" smtClean="0"/>
          </a:p>
          <a:p>
            <a:r>
              <a:rPr lang="es-MX" dirty="0" smtClean="0"/>
              <a:t>Descuentos en </a:t>
            </a:r>
            <a:r>
              <a:rPr lang="es-MX" dirty="0" smtClean="0"/>
              <a:t>Efectivo</a:t>
            </a:r>
          </a:p>
          <a:p>
            <a:pPr lvl="1"/>
            <a:r>
              <a:rPr lang="es-MX" dirty="0" smtClean="0"/>
              <a:t>Condiciones generales de descuentos por pagos anticipados </a:t>
            </a:r>
            <a:endParaRPr lang="es-MX" dirty="0" smtClean="0"/>
          </a:p>
          <a:p>
            <a:r>
              <a:rPr lang="es-MX" dirty="0" smtClean="0"/>
              <a:t>Política de </a:t>
            </a:r>
            <a:r>
              <a:rPr lang="es-MX" dirty="0" smtClean="0"/>
              <a:t>cobranza</a:t>
            </a:r>
          </a:p>
          <a:p>
            <a:pPr lvl="1"/>
            <a:r>
              <a:rPr lang="es-MX" dirty="0" smtClean="0"/>
              <a:t>Estrategias generales de </a:t>
            </a:r>
            <a:r>
              <a:rPr lang="es-MX" dirty="0" err="1" smtClean="0"/>
              <a:t>recuperacion</a:t>
            </a:r>
            <a:r>
              <a:rPr lang="es-MX" dirty="0" smtClean="0"/>
              <a:t> de cartera, momentos, procedimientos</a:t>
            </a:r>
            <a:r>
              <a:rPr lang="es-MX" smtClean="0"/>
              <a:t>, rigurosidad</a:t>
            </a:r>
          </a:p>
          <a:p>
            <a:pPr lvl="1"/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Control de las Cuentas por Cobrar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Dias</a:t>
            </a:r>
            <a:r>
              <a:rPr lang="es-MX" dirty="0" smtClean="0"/>
              <a:t> de Ventas pendientes de Cobro (conversión de cuentas por cobrar)</a:t>
            </a:r>
          </a:p>
          <a:p>
            <a:r>
              <a:rPr lang="es-MX" dirty="0" smtClean="0"/>
              <a:t>Reporte de Antigüedad de Saldos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Reporte de Antigüedad de Saldos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 noChangeAspect="1"/>
          </p:cNvGraphicFramePr>
          <p:nvPr>
            <p:ph idx="1"/>
          </p:nvPr>
        </p:nvGraphicFramePr>
        <p:xfrm>
          <a:off x="714348" y="1928802"/>
          <a:ext cx="7848600" cy="2708275"/>
        </p:xfrm>
        <a:graphic>
          <a:graphicData uri="http://schemas.openxmlformats.org/presentationml/2006/ole">
            <p:oleObj spid="_x0000_s2051" name="Hoja de cálculo" r:id="rId3" imgW="4259672" imgH="1470606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Administracion</a:t>
            </a:r>
            <a:r>
              <a:rPr lang="es-MX" dirty="0" smtClean="0"/>
              <a:t> de los inventarios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Inventarios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Stock</a:t>
            </a:r>
          </a:p>
          <a:p>
            <a:r>
              <a:rPr lang="es-MX" dirty="0" smtClean="0"/>
              <a:t>Faltante</a:t>
            </a:r>
          </a:p>
          <a:p>
            <a:r>
              <a:rPr lang="es-MX" dirty="0" smtClean="0"/>
              <a:t>Costos de Mantenimiento</a:t>
            </a:r>
          </a:p>
          <a:p>
            <a:r>
              <a:rPr lang="es-MX" dirty="0" smtClean="0"/>
              <a:t>Costos de Orden o pedido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Ciclo de Efectivo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Ciclo Operativo</a:t>
            </a:r>
          </a:p>
          <a:p>
            <a:pPr lvl="1"/>
            <a:r>
              <a:rPr lang="es-MX" dirty="0" smtClean="0"/>
              <a:t>Periodo de conversión de Inventarios</a:t>
            </a:r>
          </a:p>
          <a:p>
            <a:pPr lvl="1"/>
            <a:r>
              <a:rPr lang="es-MX" dirty="0" smtClean="0"/>
              <a:t>Periodo de conversión de Cuentas por Cobrar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Ciclo de Efectivo </a:t>
            </a:r>
          </a:p>
          <a:p>
            <a:pPr lvl="1"/>
            <a:r>
              <a:rPr lang="es-MX" dirty="0" smtClean="0"/>
              <a:t>Al Ciclo operativo restarle:</a:t>
            </a:r>
          </a:p>
          <a:p>
            <a:pPr lvl="1"/>
            <a:r>
              <a:rPr lang="es-MX" dirty="0" smtClean="0"/>
              <a:t>Periodo de diferimiento de Cuentas por Pagar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36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00106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COSTOS</a:t>
                      </a:r>
                      <a:r>
                        <a:rPr lang="es-MX" baseline="0" dirty="0" smtClean="0"/>
                        <a:t> TOTALES DE INVENTARIOS</a:t>
                      </a:r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2236003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smtClean="0"/>
                        <a:t>COSTOS DE MANTENIMIENTO</a:t>
                      </a:r>
                    </a:p>
                    <a:p>
                      <a:pPr algn="ctr"/>
                      <a:endParaRPr lang="es-MX" sz="1700" dirty="0" smtClean="0"/>
                    </a:p>
                    <a:p>
                      <a:pPr algn="ctr"/>
                      <a:r>
                        <a:rPr lang="es-MX" sz="1700" dirty="0" smtClean="0"/>
                        <a:t>Costos de mantenimiento por unidad (</a:t>
                      </a:r>
                      <a:r>
                        <a:rPr lang="es-MX" sz="1700" dirty="0" err="1" smtClean="0"/>
                        <a:t>CxP</a:t>
                      </a:r>
                      <a:r>
                        <a:rPr lang="es-MX" sz="1700" dirty="0" smtClean="0"/>
                        <a:t>)</a:t>
                      </a:r>
                    </a:p>
                    <a:p>
                      <a:pPr algn="ctr"/>
                      <a:r>
                        <a:rPr lang="es-MX" sz="1700" dirty="0" smtClean="0"/>
                        <a:t>X</a:t>
                      </a:r>
                    </a:p>
                    <a:p>
                      <a:pPr algn="ctr"/>
                      <a:r>
                        <a:rPr lang="es-MX" sz="1700" dirty="0" smtClean="0"/>
                        <a:t>Unidades</a:t>
                      </a:r>
                      <a:r>
                        <a:rPr lang="es-MX" sz="1700" baseline="0" dirty="0" smtClean="0"/>
                        <a:t> promedio en inventarios (Q/2)</a:t>
                      </a:r>
                      <a:endParaRPr lang="es-MX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COSTOS</a:t>
                      </a:r>
                      <a:r>
                        <a:rPr lang="es-MX" baseline="0" dirty="0" smtClean="0"/>
                        <a:t> DE ORDENAMIENTO</a:t>
                      </a:r>
                    </a:p>
                    <a:p>
                      <a:pPr algn="ctr"/>
                      <a:endParaRPr lang="es-MX" baseline="0" dirty="0" smtClean="0"/>
                    </a:p>
                    <a:p>
                      <a:pPr algn="ctr"/>
                      <a:r>
                        <a:rPr lang="es-MX" baseline="0" dirty="0" smtClean="0"/>
                        <a:t>Costos por ORDEN (O)</a:t>
                      </a:r>
                    </a:p>
                    <a:p>
                      <a:pPr algn="ctr"/>
                      <a:r>
                        <a:rPr lang="es-MX" baseline="0" dirty="0" smtClean="0"/>
                        <a:t>X</a:t>
                      </a:r>
                    </a:p>
                    <a:p>
                      <a:pPr algn="ctr"/>
                      <a:r>
                        <a:rPr lang="es-MX" baseline="0" dirty="0" smtClean="0"/>
                        <a:t>Número de Ordenes realizadas (T/Q)</a:t>
                      </a:r>
                      <a:endParaRPr lang="es-MX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42910" y="4857760"/>
            <a:ext cx="8001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 = Total de unidades requeridas en un año</a:t>
            </a:r>
          </a:p>
          <a:p>
            <a:r>
              <a:rPr lang="es-MX" dirty="0" smtClean="0"/>
              <a:t>Q = Total de unidades que se pedirán en cada orden al proveedor</a:t>
            </a:r>
          </a:p>
          <a:p>
            <a:r>
              <a:rPr lang="es-MX" dirty="0" smtClean="0"/>
              <a:t>C= Costo por mantener las unidades en almacenamiento expresado en % </a:t>
            </a:r>
          </a:p>
          <a:p>
            <a:r>
              <a:rPr lang="es-MX" dirty="0" smtClean="0"/>
              <a:t>P= Precio de Adquisición (costo de adquisición)</a:t>
            </a:r>
          </a:p>
          <a:p>
            <a:r>
              <a:rPr lang="es-MX" dirty="0" smtClean="0"/>
              <a:t>O= Costo incurrido por cada orden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Inventarios</a:t>
            </a:r>
            <a:br>
              <a:rPr lang="es-MX" dirty="0" smtClean="0"/>
            </a:br>
            <a:r>
              <a:rPr lang="es-MX" dirty="0" smtClean="0"/>
              <a:t>Cantidad Económica de la Orden</a:t>
            </a:r>
            <a:endParaRPr lang="es-MX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2357422" y="1785926"/>
          <a:ext cx="3850502" cy="942980"/>
        </p:xfrm>
        <a:graphic>
          <a:graphicData uri="http://schemas.openxmlformats.org/presentationml/2006/ole">
            <p:oleObj spid="_x0000_s3076" name="Ecuación" r:id="rId3" imgW="1866900" imgH="457200" progId="Equation.3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1428728" y="4000504"/>
          <a:ext cx="5940425" cy="1787525"/>
        </p:xfrm>
        <a:graphic>
          <a:graphicData uri="http://schemas.openxmlformats.org/presentationml/2006/ole">
            <p:oleObj spid="_x0000_s3077" name="Ecuación" r:id="rId4" imgW="14351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Ventas anuales: 78,000 unidades</a:t>
            </a:r>
          </a:p>
          <a:p>
            <a:r>
              <a:rPr lang="es-MX" dirty="0" smtClean="0"/>
              <a:t>Costo de </a:t>
            </a:r>
            <a:r>
              <a:rPr lang="es-MX" dirty="0" err="1" smtClean="0"/>
              <a:t>mantto</a:t>
            </a:r>
            <a:r>
              <a:rPr lang="es-MX" dirty="0" smtClean="0"/>
              <a:t>:  25%</a:t>
            </a:r>
          </a:p>
          <a:p>
            <a:r>
              <a:rPr lang="es-MX" dirty="0" smtClean="0"/>
              <a:t>Precio de </a:t>
            </a:r>
            <a:r>
              <a:rPr lang="es-MX" dirty="0" err="1" smtClean="0"/>
              <a:t>adquisicion</a:t>
            </a:r>
            <a:r>
              <a:rPr lang="es-MX" dirty="0" smtClean="0"/>
              <a:t>: $3.84 por unidad</a:t>
            </a:r>
          </a:p>
          <a:p>
            <a:r>
              <a:rPr lang="es-MX" dirty="0" smtClean="0"/>
              <a:t>Costo de Orden = $260 por orden</a:t>
            </a:r>
          </a:p>
          <a:p>
            <a:pPr lvl="1"/>
            <a:r>
              <a:rPr lang="es-MX" dirty="0" smtClean="0"/>
              <a:t>Calcular CEO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Cantidad Económica de la Orden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 noChangeAspect="1"/>
          </p:cNvGraphicFramePr>
          <p:nvPr>
            <p:ph idx="1"/>
          </p:nvPr>
        </p:nvGraphicFramePr>
        <p:xfrm>
          <a:off x="1357290" y="2214554"/>
          <a:ext cx="6734175" cy="2917825"/>
        </p:xfrm>
        <a:graphic>
          <a:graphicData uri="http://schemas.openxmlformats.org/presentationml/2006/ole">
            <p:oleObj spid="_x0000_s4099" name="Hoja de cálculo" r:id="rId3" imgW="4678703" imgH="2027028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Administración de Inventarios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Punto de </a:t>
            </a:r>
            <a:r>
              <a:rPr lang="es-MX" dirty="0" err="1" smtClean="0"/>
              <a:t>Reorden</a:t>
            </a:r>
            <a:endParaRPr lang="es-MX" dirty="0" smtClean="0"/>
          </a:p>
          <a:p>
            <a:pPr lvl="1">
              <a:buNone/>
            </a:pPr>
            <a:r>
              <a:rPr lang="es-MX" dirty="0" smtClean="0"/>
              <a:t>P.R.= unidades requeridas por </a:t>
            </a:r>
            <a:r>
              <a:rPr lang="es-MX" dirty="0" err="1" smtClean="0"/>
              <a:t>dia</a:t>
            </a:r>
            <a:r>
              <a:rPr lang="es-MX" dirty="0" smtClean="0"/>
              <a:t>   x  </a:t>
            </a:r>
            <a:r>
              <a:rPr lang="es-MX" dirty="0" err="1" smtClean="0"/>
              <a:t>Dias</a:t>
            </a:r>
            <a:r>
              <a:rPr lang="es-MX" dirty="0" smtClean="0"/>
              <a:t> de espera</a:t>
            </a:r>
          </a:p>
          <a:p>
            <a:r>
              <a:rPr lang="es-MX" dirty="0" smtClean="0"/>
              <a:t>Inventario de Seguridad</a:t>
            </a:r>
          </a:p>
          <a:p>
            <a:endParaRPr lang="es-MX" dirty="0" smtClean="0"/>
          </a:p>
        </p:txBody>
      </p:sp>
      <p:graphicFrame>
        <p:nvGraphicFramePr>
          <p:cNvPr id="4" name="3 Gráfico"/>
          <p:cNvGraphicFramePr/>
          <p:nvPr/>
        </p:nvGraphicFramePr>
        <p:xfrm>
          <a:off x="2428860" y="3286124"/>
          <a:ext cx="5643602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Control de inventarios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Método de línea roja</a:t>
            </a:r>
          </a:p>
          <a:p>
            <a:r>
              <a:rPr lang="es-MX" dirty="0" smtClean="0"/>
              <a:t>Sistema computarizado</a:t>
            </a:r>
          </a:p>
          <a:p>
            <a:r>
              <a:rPr lang="es-MX" dirty="0" smtClean="0"/>
              <a:t>Sistema </a:t>
            </a:r>
            <a:r>
              <a:rPr lang="es-MX" dirty="0" err="1" smtClean="0"/>
              <a:t>Just</a:t>
            </a:r>
            <a:r>
              <a:rPr lang="es-MX" dirty="0" smtClean="0"/>
              <a:t>-in-time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Ciclo de Efectivo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857884" y="2428868"/>
            <a:ext cx="1428760" cy="120032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Diferimiento de pago a proveedores</a:t>
            </a:r>
          </a:p>
          <a:p>
            <a:r>
              <a:rPr lang="es-MX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MX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30 </a:t>
            </a:r>
            <a:r>
              <a:rPr lang="es-MX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dias</a:t>
            </a:r>
            <a:r>
              <a:rPr lang="es-MX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endParaRPr lang="es-MX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14414" y="3143248"/>
            <a:ext cx="1428760" cy="120032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Conversión de cuentas por cobrar</a:t>
            </a:r>
          </a:p>
          <a:p>
            <a:r>
              <a:rPr lang="es-MX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15 </a:t>
            </a:r>
            <a:r>
              <a:rPr lang="es-MX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dias</a:t>
            </a:r>
            <a:r>
              <a:rPr lang="es-MX" dirty="0" smtClean="0"/>
              <a:t>  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5572132" y="5500702"/>
            <a:ext cx="1428760" cy="120032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Conversión de inventarios</a:t>
            </a:r>
          </a:p>
          <a:p>
            <a:r>
              <a:rPr lang="es-MX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s-MX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 </a:t>
            </a:r>
            <a:r>
              <a:rPr lang="es-MX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dias</a:t>
            </a:r>
            <a:r>
              <a:rPr lang="es-MX" dirty="0" smtClean="0"/>
              <a:t>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2071670" y="2714620"/>
            <a:ext cx="5643602" cy="2643206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Ciclo de Efectivo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Flecha a la derecha con bandas"/>
          <p:cNvSpPr/>
          <p:nvPr/>
        </p:nvSpPr>
        <p:spPr>
          <a:xfrm>
            <a:off x="2143108" y="2714620"/>
            <a:ext cx="3429024" cy="928694"/>
          </a:xfrm>
          <a:prstGeom prst="strip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MX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Diferimiento de pago a proveedores</a:t>
            </a:r>
            <a:endParaRPr lang="es-MX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142976" y="2714620"/>
            <a:ext cx="928694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dirty="0" smtClean="0"/>
              <a:t>Fecha de recepción de </a:t>
            </a:r>
            <a:r>
              <a:rPr lang="es-MX" dirty="0" err="1" smtClean="0"/>
              <a:t>mercancias</a:t>
            </a:r>
            <a:endParaRPr lang="es-MX" dirty="0"/>
          </a:p>
        </p:txBody>
      </p:sp>
      <p:sp>
        <p:nvSpPr>
          <p:cNvPr id="7" name="6 Flecha a la derecha con bandas"/>
          <p:cNvSpPr/>
          <p:nvPr/>
        </p:nvSpPr>
        <p:spPr>
          <a:xfrm>
            <a:off x="2143108" y="4357694"/>
            <a:ext cx="2500330" cy="928694"/>
          </a:xfrm>
          <a:prstGeom prst="strip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MX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Conversión de inventarios</a:t>
            </a:r>
            <a:endParaRPr lang="es-MX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7 Flecha a la derecha con bandas"/>
          <p:cNvSpPr/>
          <p:nvPr/>
        </p:nvSpPr>
        <p:spPr>
          <a:xfrm>
            <a:off x="4714876" y="4357694"/>
            <a:ext cx="2500330" cy="928694"/>
          </a:xfrm>
          <a:prstGeom prst="strip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MX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Conversión de Cuentas x Cobrar</a:t>
            </a:r>
            <a:endParaRPr lang="es-MX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Políticas de inversión en Activos Circulantes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200" dirty="0" smtClean="0"/>
              <a:t>Políticas de Financiamiento de Activos Circulantes</a:t>
            </a:r>
            <a:br>
              <a:rPr lang="es-MX" sz="3200" dirty="0" smtClean="0"/>
            </a:br>
            <a:r>
              <a:rPr lang="es-MX" sz="3200" dirty="0" smtClean="0"/>
              <a:t>Enfoque conservador</a:t>
            </a:r>
            <a:endParaRPr lang="es-MX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7530585"/>
              </p:ext>
            </p:extLst>
          </p:nvPr>
        </p:nvGraphicFramePr>
        <p:xfrm>
          <a:off x="428596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200" dirty="0" smtClean="0"/>
              <a:t>Políticas de Financiamiento de Activos Circulantes</a:t>
            </a:r>
            <a:br>
              <a:rPr lang="es-MX" sz="3200" dirty="0" smtClean="0"/>
            </a:br>
            <a:r>
              <a:rPr lang="es-MX" sz="3200" dirty="0" smtClean="0"/>
              <a:t>Enfoque moderado</a:t>
            </a:r>
            <a:endParaRPr lang="es-MX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200" dirty="0" smtClean="0"/>
              <a:t>Políticas de Financiamiento de Activos Circulantes</a:t>
            </a:r>
            <a:br>
              <a:rPr lang="es-MX" sz="3200" dirty="0" smtClean="0"/>
            </a:br>
            <a:r>
              <a:rPr lang="es-MX" sz="3200" dirty="0" smtClean="0"/>
              <a:t>Enfoque Agresivo</a:t>
            </a:r>
            <a:endParaRPr lang="es-MX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Administración del Efectivo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Tipos de Saldos</a:t>
            </a:r>
          </a:p>
          <a:p>
            <a:pPr lvl="1"/>
            <a:r>
              <a:rPr lang="es-MX" dirty="0" smtClean="0"/>
              <a:t>Transaccionales</a:t>
            </a:r>
          </a:p>
          <a:p>
            <a:pPr lvl="2"/>
            <a:r>
              <a:rPr lang="es-MX" dirty="0" smtClean="0"/>
              <a:t>Intervalo defensivo</a:t>
            </a:r>
          </a:p>
          <a:p>
            <a:pPr lvl="2"/>
            <a:r>
              <a:rPr lang="es-MX" dirty="0" smtClean="0"/>
              <a:t>Cobertura de Cargos Fijos</a:t>
            </a:r>
          </a:p>
          <a:p>
            <a:pPr lvl="1"/>
            <a:r>
              <a:rPr lang="es-MX" dirty="0" smtClean="0"/>
              <a:t>Compensadores</a:t>
            </a:r>
          </a:p>
          <a:p>
            <a:pPr lvl="2"/>
            <a:r>
              <a:rPr lang="es-MX" dirty="0" smtClean="0"/>
              <a:t>Compromisos Financieros</a:t>
            </a:r>
          </a:p>
          <a:p>
            <a:pPr lvl="1"/>
            <a:r>
              <a:rPr lang="es-MX" dirty="0" smtClean="0"/>
              <a:t>Preventivos</a:t>
            </a:r>
          </a:p>
          <a:p>
            <a:pPr lvl="2"/>
            <a:r>
              <a:rPr lang="es-MX" dirty="0" smtClean="0"/>
              <a:t>Estimaciones</a:t>
            </a:r>
          </a:p>
          <a:p>
            <a:pPr lvl="1"/>
            <a:r>
              <a:rPr lang="es-MX" dirty="0" smtClean="0"/>
              <a:t>Especulativos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9764</TotalTime>
  <Words>532</Words>
  <Application>Microsoft Office PowerPoint</Application>
  <PresentationFormat>Presentación en pantalla (4:3)</PresentationFormat>
  <Paragraphs>139</Paragraphs>
  <Slides>25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25</vt:i4>
      </vt:variant>
    </vt:vector>
  </HeadingPairs>
  <TitlesOfParts>
    <vt:vector size="28" baseType="lpstr">
      <vt:lpstr>Tema de Office</vt:lpstr>
      <vt:lpstr>Hoja de cálculo</vt:lpstr>
      <vt:lpstr>Ecuación</vt:lpstr>
      <vt:lpstr>Administración Financiera del Capital de Trabajo</vt:lpstr>
      <vt:lpstr>Ciclo de Efectivo</vt:lpstr>
      <vt:lpstr>Ciclo de Efectivo</vt:lpstr>
      <vt:lpstr>Ciclo de Efectivo</vt:lpstr>
      <vt:lpstr>Políticas de inversión en Activos Circulantes</vt:lpstr>
      <vt:lpstr>Políticas de Financiamiento de Activos Circulantes Enfoque conservador</vt:lpstr>
      <vt:lpstr>Políticas de Financiamiento de Activos Circulantes Enfoque moderado</vt:lpstr>
      <vt:lpstr>Políticas de Financiamiento de Activos Circulantes Enfoque Agresivo</vt:lpstr>
      <vt:lpstr>Administración del Efectivo</vt:lpstr>
      <vt:lpstr>Administración del Efectivo</vt:lpstr>
      <vt:lpstr>Estado de Cambios en la Situación Financiera</vt:lpstr>
      <vt:lpstr>Presupuesto de Efectivo</vt:lpstr>
      <vt:lpstr>Técnicas de Administración de Efectivo</vt:lpstr>
      <vt:lpstr>ADMINISTRACION FINANCIERA DE CUENTAS POR COBRAR</vt:lpstr>
      <vt:lpstr>Administración del Crédito</vt:lpstr>
      <vt:lpstr>Control de las Cuentas por Cobrar</vt:lpstr>
      <vt:lpstr>Reporte de Antigüedad de Saldos</vt:lpstr>
      <vt:lpstr>Administracion de los inventarios</vt:lpstr>
      <vt:lpstr>Inventarios</vt:lpstr>
      <vt:lpstr>Diapositiva 20</vt:lpstr>
      <vt:lpstr>Inventarios Cantidad Económica de la Orden</vt:lpstr>
      <vt:lpstr>Ejercicio</vt:lpstr>
      <vt:lpstr>Cantidad Económica de la Orden</vt:lpstr>
      <vt:lpstr>Administración de Inventarios</vt:lpstr>
      <vt:lpstr>Control de inventarios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Administración Financiera del Capital de Trabajo</dc:title>
  <dc:creator>Fidel</dc:creator>
  <cp:lastModifiedBy>Fidel</cp:lastModifiedBy>
  <cp:revision>29</cp:revision>
  <dcterms:created xsi:type="dcterms:W3CDTF">2008-12-04T02:18:12Z</dcterms:created>
  <dcterms:modified xsi:type="dcterms:W3CDTF">2012-11-06T00:54:20Z</dcterms:modified>
</cp:coreProperties>
</file>